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67" r:id="rId2"/>
    <p:sldId id="256" r:id="rId3"/>
    <p:sldId id="257" r:id="rId4"/>
    <p:sldId id="259" r:id="rId5"/>
    <p:sldId id="260" r:id="rId6"/>
    <p:sldId id="261" r:id="rId7"/>
    <p:sldId id="264" r:id="rId8"/>
    <p:sldId id="262" r:id="rId9"/>
    <p:sldId id="263" r:id="rId10"/>
    <p:sldId id="265" r:id="rId11"/>
    <p:sldId id="266" r:id="rId12"/>
    <p:sldId id="268"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9236FF"/>
    <a:srgbClr val="FFC91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9" d="100"/>
          <a:sy n="79" d="100"/>
        </p:scale>
        <p:origin x="-161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cldegeorge:Library:Caches:TemporaryItems:Outlook%20Temp:Remediation%20and%20ACT%5b2%5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Sheet1!$A$3</c:f>
              <c:strCache>
                <c:ptCount val="1"/>
                <c:pt idx="0">
                  <c:v>Cheyenne Mountain-D12</c:v>
                </c:pt>
              </c:strCache>
            </c:strRef>
          </c:tx>
          <c:spPr>
            <a:ln>
              <a:solidFill>
                <a:schemeClr val="accent6">
                  <a:lumMod val="40000"/>
                  <a:lumOff val="60000"/>
                </a:schemeClr>
              </a:solidFill>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Sheet1!$B$3:$D$3</c:f>
              <c:numCache>
                <c:formatCode>0.0%</c:formatCode>
                <c:ptCount val="3"/>
                <c:pt idx="0">
                  <c:v>0.793</c:v>
                </c:pt>
                <c:pt idx="1">
                  <c:v>0.852</c:v>
                </c:pt>
                <c:pt idx="2">
                  <c:v>0.837</c:v>
                </c:pt>
              </c:numCache>
            </c:numRef>
          </c:val>
          <c:smooth val="0"/>
        </c:ser>
        <c:ser>
          <c:idx val="1"/>
          <c:order val="1"/>
          <c:tx>
            <c:strRef>
              <c:f>Sheet1!$A$4</c:f>
              <c:strCache>
                <c:ptCount val="1"/>
                <c:pt idx="0">
                  <c:v>Lewis Palmer-D38</c:v>
                </c:pt>
              </c:strCache>
            </c:strRef>
          </c:tx>
          <c:spPr>
            <a:ln>
              <a:solidFill>
                <a:schemeClr val="accent2">
                  <a:lumMod val="40000"/>
                  <a:lumOff val="60000"/>
                </a:schemeClr>
              </a:solidFill>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Sheet1!$B$4:$D$4</c:f>
              <c:numCache>
                <c:formatCode>0.0%</c:formatCode>
                <c:ptCount val="3"/>
                <c:pt idx="0">
                  <c:v>0.816</c:v>
                </c:pt>
                <c:pt idx="1">
                  <c:v>0.746</c:v>
                </c:pt>
                <c:pt idx="2">
                  <c:v>0.852</c:v>
                </c:pt>
              </c:numCache>
            </c:numRef>
          </c:val>
          <c:smooth val="0"/>
        </c:ser>
        <c:ser>
          <c:idx val="2"/>
          <c:order val="2"/>
          <c:tx>
            <c:strRef>
              <c:f>Sheet1!$A$5</c:f>
              <c:strCache>
                <c:ptCount val="1"/>
                <c:pt idx="0">
                  <c:v>Liberty-D20</c:v>
                </c:pt>
              </c:strCache>
            </c:strRef>
          </c:tx>
          <c:spPr>
            <a:ln>
              <a:solidFill>
                <a:schemeClr val="accent3">
                  <a:lumMod val="60000"/>
                  <a:lumOff val="40000"/>
                </a:schemeClr>
              </a:solidFill>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Sheet1!$B$5:$D$5</c:f>
              <c:numCache>
                <c:formatCode>0.0%</c:formatCode>
                <c:ptCount val="3"/>
                <c:pt idx="0">
                  <c:v>0.634</c:v>
                </c:pt>
                <c:pt idx="1">
                  <c:v>0.688</c:v>
                </c:pt>
                <c:pt idx="2">
                  <c:v>0.673</c:v>
                </c:pt>
              </c:numCache>
            </c:numRef>
          </c:val>
          <c:smooth val="0"/>
        </c:ser>
        <c:ser>
          <c:idx val="3"/>
          <c:order val="3"/>
          <c:tx>
            <c:strRef>
              <c:f>Sheet1!$A$6</c:f>
              <c:strCache>
                <c:ptCount val="1"/>
                <c:pt idx="0">
                  <c:v>Coronado-D11</c:v>
                </c:pt>
              </c:strCache>
            </c:strRef>
          </c:tx>
          <c:spPr>
            <a:ln>
              <a:solidFill>
                <a:schemeClr val="accent4">
                  <a:lumMod val="40000"/>
                  <a:lumOff val="60000"/>
                </a:schemeClr>
              </a:solidFill>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Sheet1!$B$6:$D$6</c:f>
              <c:numCache>
                <c:formatCode>0.0%</c:formatCode>
                <c:ptCount val="3"/>
                <c:pt idx="0">
                  <c:v>0.677</c:v>
                </c:pt>
                <c:pt idx="1">
                  <c:v>0.633</c:v>
                </c:pt>
                <c:pt idx="2">
                  <c:v>0.728</c:v>
                </c:pt>
              </c:numCache>
            </c:numRef>
          </c:val>
          <c:smooth val="0"/>
        </c:ser>
        <c:ser>
          <c:idx val="4"/>
          <c:order val="4"/>
          <c:tx>
            <c:strRef>
              <c:f>Sheet1!$A$7</c:f>
              <c:strCache>
                <c:ptCount val="1"/>
                <c:pt idx="0">
                  <c:v>CO State Average</c:v>
                </c:pt>
              </c:strCache>
            </c:strRef>
          </c:tx>
          <c:spPr>
            <a:ln>
              <a:solidFill>
                <a:srgbClr val="FF0000"/>
              </a:solidFill>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Sheet1!$B$7:$D$7</c:f>
              <c:numCache>
                <c:formatCode>0.0%</c:formatCode>
                <c:ptCount val="3"/>
                <c:pt idx="0">
                  <c:v>0.586</c:v>
                </c:pt>
                <c:pt idx="1">
                  <c:v>0.6</c:v>
                </c:pt>
                <c:pt idx="2">
                  <c:v>0.63</c:v>
                </c:pt>
              </c:numCache>
            </c:numRef>
          </c:val>
          <c:smooth val="0"/>
        </c:ser>
        <c:ser>
          <c:idx val="5"/>
          <c:order val="5"/>
          <c:tx>
            <c:strRef>
              <c:f>Sheet1!$A$8</c:f>
              <c:strCache>
                <c:ptCount val="1"/>
                <c:pt idx="0">
                  <c:v>Falcon-D49</c:v>
                </c:pt>
              </c:strCache>
            </c:strRef>
          </c:tx>
          <c:spPr>
            <a:ln w="76200" cmpd="sng">
              <a:solidFill>
                <a:srgbClr val="008000"/>
              </a:solidFill>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Sheet1!$B$8:$D$8</c:f>
              <c:numCache>
                <c:formatCode>0.0%</c:formatCode>
                <c:ptCount val="3"/>
                <c:pt idx="0">
                  <c:v>0.41</c:v>
                </c:pt>
                <c:pt idx="1">
                  <c:v>0.567</c:v>
                </c:pt>
                <c:pt idx="2">
                  <c:v>0.683</c:v>
                </c:pt>
              </c:numCache>
            </c:numRef>
          </c:val>
          <c:smooth val="0"/>
        </c:ser>
        <c:ser>
          <c:idx val="6"/>
          <c:order val="6"/>
          <c:tx>
            <c:strRef>
              <c:f>Sheet1!$A$9</c:f>
              <c:strCache>
                <c:ptCount val="1"/>
                <c:pt idx="0">
                  <c:v>Sand Creek-D49</c:v>
                </c:pt>
              </c:strCache>
            </c:strRef>
          </c:tx>
          <c:spPr>
            <a:ln w="34925">
              <a:solidFill>
                <a:schemeClr val="accent2"/>
              </a:solidFill>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Sheet1!$B$9:$D$9</c:f>
              <c:numCache>
                <c:formatCode>0.0%</c:formatCode>
                <c:ptCount val="3"/>
                <c:pt idx="0">
                  <c:v>0.459</c:v>
                </c:pt>
                <c:pt idx="1">
                  <c:v>0.454</c:v>
                </c:pt>
                <c:pt idx="2">
                  <c:v>0.563</c:v>
                </c:pt>
              </c:numCache>
            </c:numRef>
          </c:val>
          <c:smooth val="0"/>
        </c:ser>
        <c:ser>
          <c:idx val="7"/>
          <c:order val="7"/>
          <c:tx>
            <c:strRef>
              <c:f>Sheet1!$A$10</c:f>
              <c:strCache>
                <c:ptCount val="1"/>
                <c:pt idx="0">
                  <c:v>Doherty-D11</c:v>
                </c:pt>
              </c:strCache>
            </c:strRef>
          </c:tx>
          <c:spPr>
            <a:ln>
              <a:solidFill>
                <a:schemeClr val="accent1">
                  <a:lumMod val="60000"/>
                  <a:lumOff val="40000"/>
                  <a:alpha val="0"/>
                </a:schemeClr>
              </a:solidFill>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Sheet1!$B$10:$D$10</c:f>
              <c:numCache>
                <c:formatCode>0.0%</c:formatCode>
                <c:ptCount val="3"/>
                <c:pt idx="0">
                  <c:v>0.57</c:v>
                </c:pt>
                <c:pt idx="1">
                  <c:v>0.623</c:v>
                </c:pt>
                <c:pt idx="2">
                  <c:v>0.613</c:v>
                </c:pt>
              </c:numCache>
            </c:numRef>
          </c:val>
          <c:smooth val="0"/>
        </c:ser>
        <c:ser>
          <c:idx val="8"/>
          <c:order val="8"/>
          <c:tx>
            <c:strRef>
              <c:f>Sheet1!$A$11</c:f>
              <c:strCache>
                <c:ptCount val="1"/>
                <c:pt idx="0">
                  <c:v>Vista Ridge-D49</c:v>
                </c:pt>
              </c:strCache>
            </c:strRef>
          </c:tx>
          <c:spPr>
            <a:ln w="34925">
              <a:solidFill>
                <a:srgbClr val="00B0F0"/>
              </a:solidFill>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Sheet1!$B$11:$D$11</c:f>
              <c:numCache>
                <c:formatCode>0.0%</c:formatCode>
                <c:ptCount val="3"/>
                <c:pt idx="1">
                  <c:v>0.513</c:v>
                </c:pt>
                <c:pt idx="2">
                  <c:v>0.602</c:v>
                </c:pt>
              </c:numCache>
            </c:numRef>
          </c:val>
          <c:smooth val="0"/>
        </c:ser>
        <c:ser>
          <c:idx val="9"/>
          <c:order val="9"/>
          <c:tx>
            <c:strRef>
              <c:f>Sheet1!$A$12</c:f>
              <c:strCache>
                <c:ptCount val="1"/>
                <c:pt idx="0">
                  <c:v>Harrison-D2</c:v>
                </c:pt>
              </c:strCache>
            </c:strRef>
          </c:tx>
          <c:spPr>
            <a:ln>
              <a:solidFill>
                <a:schemeClr val="accent4">
                  <a:lumMod val="40000"/>
                  <a:lumOff val="60000"/>
                </a:schemeClr>
              </a:solidFill>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Sheet1!$B$12:$D$12</c:f>
              <c:numCache>
                <c:formatCode>0.0%</c:formatCode>
                <c:ptCount val="3"/>
                <c:pt idx="0">
                  <c:v>0.19</c:v>
                </c:pt>
                <c:pt idx="1">
                  <c:v>0.28</c:v>
                </c:pt>
                <c:pt idx="2">
                  <c:v>0.5</c:v>
                </c:pt>
              </c:numCache>
            </c:numRef>
          </c:val>
          <c:smooth val="0"/>
        </c:ser>
        <c:ser>
          <c:idx val="10"/>
          <c:order val="10"/>
          <c:tx>
            <c:strRef>
              <c:f>Sheet1!$A$13</c:f>
              <c:strCache>
                <c:ptCount val="1"/>
                <c:pt idx="0">
                  <c:v>Widefield-D3</c:v>
                </c:pt>
              </c:strCache>
            </c:strRef>
          </c:tx>
          <c:spPr>
            <a:ln>
              <a:solidFill>
                <a:srgbClr val="800000"/>
              </a:solidFill>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Sheet1!$B$13:$D$13</c:f>
              <c:numCache>
                <c:formatCode>0.0%</c:formatCode>
                <c:ptCount val="3"/>
                <c:pt idx="0" formatCode="0.00%">
                  <c:v>0.484</c:v>
                </c:pt>
                <c:pt idx="1">
                  <c:v>0.427</c:v>
                </c:pt>
                <c:pt idx="2">
                  <c:v>0.543</c:v>
                </c:pt>
              </c:numCache>
            </c:numRef>
          </c:val>
          <c:smooth val="0"/>
        </c:ser>
        <c:dLbls>
          <c:showLegendKey val="0"/>
          <c:showVal val="0"/>
          <c:showCatName val="0"/>
          <c:showSerName val="0"/>
          <c:showPercent val="0"/>
          <c:showBubbleSize val="0"/>
        </c:dLbls>
        <c:marker val="1"/>
        <c:smooth val="0"/>
        <c:axId val="-2130996344"/>
        <c:axId val="-2131096008"/>
      </c:lineChart>
      <c:lineChart>
        <c:grouping val="standard"/>
        <c:varyColors val="0"/>
        <c:ser>
          <c:idx val="11"/>
          <c:order val="11"/>
          <c:tx>
            <c:strRef>
              <c:f>Sheet1!#REF!</c:f>
              <c:strCache>
                <c:ptCount val="1"/>
                <c:pt idx="0">
                  <c:v>#REF!</c:v>
                </c:pt>
              </c:strCache>
            </c:strRef>
          </c:tx>
          <c:spPr>
            <a:ln>
              <a:solidFill>
                <a:schemeClr val="accent1"/>
              </a:solidFill>
              <a:prstDash val="sysDash"/>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Sheet1!#REF!</c:f>
              <c:numCache>
                <c:formatCode>General</c:formatCode>
                <c:ptCount val="1"/>
                <c:pt idx="0">
                  <c:v>1.0</c:v>
                </c:pt>
              </c:numCache>
            </c:numRef>
          </c:val>
          <c:smooth val="0"/>
        </c:ser>
        <c:ser>
          <c:idx val="12"/>
          <c:order val="12"/>
          <c:tx>
            <c:strRef>
              <c:f>Sheet1!#REF!</c:f>
              <c:strCache>
                <c:ptCount val="1"/>
                <c:pt idx="0">
                  <c:v>#REF!</c:v>
                </c:pt>
              </c:strCache>
            </c:strRef>
          </c:tx>
          <c:spPr>
            <a:ln>
              <a:solidFill>
                <a:schemeClr val="accent2">
                  <a:lumMod val="75000"/>
                </a:schemeClr>
              </a:solidFill>
              <a:prstDash val="sysDash"/>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Sheet1!#REF!</c:f>
              <c:numCache>
                <c:formatCode>General</c:formatCode>
                <c:ptCount val="1"/>
                <c:pt idx="0">
                  <c:v>1.0</c:v>
                </c:pt>
              </c:numCache>
            </c:numRef>
          </c:val>
          <c:smooth val="0"/>
        </c:ser>
        <c:ser>
          <c:idx val="13"/>
          <c:order val="13"/>
          <c:tx>
            <c:strRef>
              <c:f>Sheet1!#REF!</c:f>
              <c:strCache>
                <c:ptCount val="1"/>
                <c:pt idx="0">
                  <c:v>#REF!</c:v>
                </c:pt>
              </c:strCache>
            </c:strRef>
          </c:tx>
          <c:spPr>
            <a:ln>
              <a:solidFill>
                <a:schemeClr val="accent3">
                  <a:lumMod val="75000"/>
                </a:schemeClr>
              </a:solidFill>
              <a:prstDash val="sysDash"/>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Sheet1!#REF!</c:f>
              <c:numCache>
                <c:formatCode>General</c:formatCode>
                <c:ptCount val="1"/>
                <c:pt idx="0">
                  <c:v>1.0</c:v>
                </c:pt>
              </c:numCache>
            </c:numRef>
          </c:val>
          <c:smooth val="0"/>
        </c:ser>
        <c:ser>
          <c:idx val="14"/>
          <c:order val="14"/>
          <c:tx>
            <c:strRef>
              <c:f>Sheet1!#REF!</c:f>
              <c:strCache>
                <c:ptCount val="1"/>
                <c:pt idx="0">
                  <c:v>#REF!</c:v>
                </c:pt>
              </c:strCache>
            </c:strRef>
          </c:tx>
          <c:spPr>
            <a:ln>
              <a:solidFill>
                <a:srgbClr val="7030A0"/>
              </a:solidFill>
              <a:prstDash val="sysDash"/>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Sheet1!#REF!</c:f>
              <c:numCache>
                <c:formatCode>General</c:formatCode>
                <c:ptCount val="1"/>
                <c:pt idx="0">
                  <c:v>1.0</c:v>
                </c:pt>
              </c:numCache>
            </c:numRef>
          </c:val>
          <c:smooth val="0"/>
        </c:ser>
        <c:ser>
          <c:idx val="15"/>
          <c:order val="15"/>
          <c:tx>
            <c:strRef>
              <c:f>Sheet1!#REF!</c:f>
              <c:strCache>
                <c:ptCount val="1"/>
                <c:pt idx="0">
                  <c:v>#REF!</c:v>
                </c:pt>
              </c:strCache>
            </c:strRef>
          </c:tx>
          <c:spPr>
            <a:ln>
              <a:solidFill>
                <a:srgbClr val="FF0000"/>
              </a:solidFill>
              <a:prstDash val="sysDash"/>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Sheet1!#REF!</c:f>
              <c:numCache>
                <c:formatCode>General</c:formatCode>
                <c:ptCount val="1"/>
                <c:pt idx="0">
                  <c:v>1.0</c:v>
                </c:pt>
              </c:numCache>
            </c:numRef>
          </c:val>
          <c:smooth val="0"/>
        </c:ser>
        <c:ser>
          <c:idx val="16"/>
          <c:order val="16"/>
          <c:tx>
            <c:strRef>
              <c:f>Sheet1!#REF!</c:f>
              <c:strCache>
                <c:ptCount val="1"/>
                <c:pt idx="0">
                  <c:v>#REF!</c:v>
                </c:pt>
              </c:strCache>
            </c:strRef>
          </c:tx>
          <c:spPr>
            <a:ln>
              <a:solidFill>
                <a:srgbClr val="00B050"/>
              </a:solidFill>
              <a:prstDash val="sysDash"/>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Sheet1!#REF!</c:f>
              <c:numCache>
                <c:formatCode>General</c:formatCode>
                <c:ptCount val="1"/>
                <c:pt idx="0">
                  <c:v>1.0</c:v>
                </c:pt>
              </c:numCache>
            </c:numRef>
          </c:val>
          <c:smooth val="0"/>
        </c:ser>
        <c:ser>
          <c:idx val="18"/>
          <c:order val="17"/>
          <c:tx>
            <c:strRef>
              <c:f>Sheet1!#REF!</c:f>
              <c:strCache>
                <c:ptCount val="1"/>
                <c:pt idx="0">
                  <c:v>#REF!</c:v>
                </c:pt>
              </c:strCache>
            </c:strRef>
          </c:tx>
          <c:spPr>
            <a:ln>
              <a:solidFill>
                <a:schemeClr val="accent2"/>
              </a:solidFill>
              <a:prstDash val="sysDash"/>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Sheet1!#REF!</c:f>
              <c:numCache>
                <c:formatCode>General</c:formatCode>
                <c:ptCount val="1"/>
                <c:pt idx="0">
                  <c:v>1.0</c:v>
                </c:pt>
              </c:numCache>
            </c:numRef>
          </c:val>
          <c:smooth val="0"/>
        </c:ser>
        <c:ser>
          <c:idx val="19"/>
          <c:order val="18"/>
          <c:tx>
            <c:strRef>
              <c:f>Sheet1!#REF!</c:f>
              <c:strCache>
                <c:ptCount val="1"/>
                <c:pt idx="0">
                  <c:v>#REF!</c:v>
                </c:pt>
              </c:strCache>
            </c:strRef>
          </c:tx>
          <c:spPr>
            <a:ln>
              <a:solidFill>
                <a:schemeClr val="accent1">
                  <a:lumMod val="40000"/>
                  <a:lumOff val="60000"/>
                </a:schemeClr>
              </a:solidFill>
              <a:prstDash val="sysDash"/>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Sheet1!#REF!</c:f>
              <c:numCache>
                <c:formatCode>General</c:formatCode>
                <c:ptCount val="1"/>
                <c:pt idx="0">
                  <c:v>1.0</c:v>
                </c:pt>
              </c:numCache>
            </c:numRef>
          </c:val>
          <c:smooth val="0"/>
        </c:ser>
        <c:ser>
          <c:idx val="20"/>
          <c:order val="19"/>
          <c:tx>
            <c:strRef>
              <c:f>Sheet1!#REF!</c:f>
              <c:strCache>
                <c:ptCount val="1"/>
                <c:pt idx="0">
                  <c:v>#REF!</c:v>
                </c:pt>
              </c:strCache>
            </c:strRef>
          </c:tx>
          <c:spPr>
            <a:ln>
              <a:solidFill>
                <a:srgbClr val="00B0F0"/>
              </a:solidFill>
              <a:prstDash val="sysDash"/>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Sheet1!#REF!</c:f>
              <c:numCache>
                <c:formatCode>General</c:formatCode>
                <c:ptCount val="1"/>
                <c:pt idx="0">
                  <c:v>1.0</c:v>
                </c:pt>
              </c:numCache>
            </c:numRef>
          </c:val>
          <c:smooth val="0"/>
        </c:ser>
        <c:ser>
          <c:idx val="21"/>
          <c:order val="20"/>
          <c:tx>
            <c:strRef>
              <c:f>Sheet1!#REF!</c:f>
              <c:strCache>
                <c:ptCount val="1"/>
                <c:pt idx="0">
                  <c:v>#REF!</c:v>
                </c:pt>
              </c:strCache>
            </c:strRef>
          </c:tx>
          <c:spPr>
            <a:ln>
              <a:solidFill>
                <a:schemeClr val="accent4">
                  <a:lumMod val="40000"/>
                  <a:lumOff val="60000"/>
                </a:schemeClr>
              </a:solidFill>
              <a:prstDash val="sysDash"/>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Sheet1!#REF!</c:f>
              <c:numCache>
                <c:formatCode>General</c:formatCode>
                <c:ptCount val="1"/>
                <c:pt idx="0">
                  <c:v>1.0</c:v>
                </c:pt>
              </c:numCache>
            </c:numRef>
          </c:val>
          <c:smooth val="0"/>
        </c:ser>
        <c:ser>
          <c:idx val="22"/>
          <c:order val="21"/>
          <c:tx>
            <c:strRef>
              <c:f>Sheet1!#REF!</c:f>
              <c:strCache>
                <c:ptCount val="1"/>
                <c:pt idx="0">
                  <c:v>#REF!</c:v>
                </c:pt>
              </c:strCache>
            </c:strRef>
          </c:tx>
          <c:spPr>
            <a:ln>
              <a:solidFill>
                <a:schemeClr val="accent5"/>
              </a:solidFill>
              <a:prstDash val="sysDash"/>
            </a:ln>
          </c:spPr>
          <c:marker>
            <c:symbol val="none"/>
          </c:marker>
          <c:cat>
            <c:multiLvlStrRef>
              <c:f>Sheet1!$B$1:$D$2</c:f>
              <c:multiLvlStrCache>
                <c:ptCount val="3"/>
                <c:lvl>
                  <c:pt idx="0">
                    <c:v>2012</c:v>
                  </c:pt>
                  <c:pt idx="1">
                    <c:v>2013</c:v>
                  </c:pt>
                  <c:pt idx="2">
                    <c:v>2014</c:v>
                  </c:pt>
                </c:lvl>
                <c:lvl>
                  <c:pt idx="0">
                    <c:v>Reporting Year</c:v>
                  </c:pt>
                </c:lvl>
              </c:multiLvlStrCache>
            </c:multiLvlStrRef>
          </c:cat>
          <c:val>
            <c:numRef>
              <c:f>Sheet1!#REF!</c:f>
              <c:numCache>
                <c:formatCode>General</c:formatCode>
                <c:ptCount val="1"/>
                <c:pt idx="0">
                  <c:v>1.0</c:v>
                </c:pt>
              </c:numCache>
            </c:numRef>
          </c:val>
          <c:smooth val="0"/>
        </c:ser>
        <c:dLbls>
          <c:showLegendKey val="0"/>
          <c:showVal val="0"/>
          <c:showCatName val="0"/>
          <c:showSerName val="0"/>
          <c:showPercent val="0"/>
          <c:showBubbleSize val="0"/>
        </c:dLbls>
        <c:marker val="1"/>
        <c:smooth val="0"/>
        <c:axId val="-2133914696"/>
        <c:axId val="-2136609160"/>
      </c:lineChart>
      <c:catAx>
        <c:axId val="-2130996344"/>
        <c:scaling>
          <c:orientation val="minMax"/>
        </c:scaling>
        <c:delete val="0"/>
        <c:axPos val="b"/>
        <c:majorTickMark val="out"/>
        <c:minorTickMark val="none"/>
        <c:tickLblPos val="nextTo"/>
        <c:crossAx val="-2131096008"/>
        <c:crosses val="autoZero"/>
        <c:auto val="1"/>
        <c:lblAlgn val="ctr"/>
        <c:lblOffset val="100"/>
        <c:noMultiLvlLbl val="0"/>
      </c:catAx>
      <c:valAx>
        <c:axId val="-2131096008"/>
        <c:scaling>
          <c:orientation val="minMax"/>
        </c:scaling>
        <c:delete val="0"/>
        <c:axPos val="l"/>
        <c:majorGridlines/>
        <c:numFmt formatCode="0.0%" sourceLinked="1"/>
        <c:majorTickMark val="out"/>
        <c:minorTickMark val="none"/>
        <c:tickLblPos val="nextTo"/>
        <c:crossAx val="-2130996344"/>
        <c:crosses val="autoZero"/>
        <c:crossBetween val="between"/>
      </c:valAx>
      <c:valAx>
        <c:axId val="-2136609160"/>
        <c:scaling>
          <c:orientation val="minMax"/>
        </c:scaling>
        <c:delete val="0"/>
        <c:axPos val="r"/>
        <c:numFmt formatCode="General" sourceLinked="1"/>
        <c:majorTickMark val="out"/>
        <c:minorTickMark val="none"/>
        <c:tickLblPos val="nextTo"/>
        <c:crossAx val="-2133914696"/>
        <c:crosses val="max"/>
        <c:crossBetween val="between"/>
      </c:valAx>
      <c:catAx>
        <c:axId val="-2133914696"/>
        <c:scaling>
          <c:orientation val="minMax"/>
        </c:scaling>
        <c:delete val="1"/>
        <c:axPos val="b"/>
        <c:majorTickMark val="out"/>
        <c:minorTickMark val="none"/>
        <c:tickLblPos val="nextTo"/>
        <c:crossAx val="-2136609160"/>
        <c:crosses val="autoZero"/>
        <c:auto val="1"/>
        <c:lblAlgn val="ctr"/>
        <c:lblOffset val="100"/>
        <c:noMultiLvlLbl val="0"/>
      </c:catAx>
    </c:plotArea>
    <c:legend>
      <c:legendPos val="r"/>
      <c:legendEntry>
        <c:idx val="11"/>
        <c:delete val="1"/>
      </c:legendEntry>
      <c:legendEntry>
        <c:idx val="12"/>
        <c:delete val="1"/>
      </c:legendEntry>
      <c:legendEntry>
        <c:idx val="13"/>
        <c:delete val="1"/>
      </c:legendEntry>
      <c:legendEntry>
        <c:idx val="14"/>
        <c:delete val="1"/>
      </c:legendEntry>
      <c:legendEntry>
        <c:idx val="15"/>
        <c:delete val="1"/>
      </c:legendEntry>
      <c:legendEntry>
        <c:idx val="16"/>
        <c:delete val="1"/>
      </c:legendEntry>
      <c:legendEntry>
        <c:idx val="17"/>
        <c:delete val="1"/>
      </c:legendEntry>
      <c:legendEntry>
        <c:idx val="18"/>
        <c:delete val="1"/>
      </c:legendEntry>
      <c:legendEntry>
        <c:idx val="19"/>
        <c:delete val="1"/>
      </c:legendEntry>
      <c:legendEntry>
        <c:idx val="20"/>
        <c:delete val="1"/>
      </c:legendEntry>
      <c:legendEntry>
        <c:idx val="21"/>
        <c:delete val="1"/>
      </c:legendEntry>
      <c:layout/>
      <c:overlay val="0"/>
      <c:spPr>
        <a:ln>
          <a:solidFill>
            <a:srgbClr val="FF0000"/>
          </a:solidFill>
        </a:ln>
      </c:sp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'[Chart in Microsoft Office PowerPoint]Sheet1'!$B$1</c:f>
              <c:strCache>
                <c:ptCount val="1"/>
                <c:pt idx="0">
                  <c:v>C+ Sem1</c:v>
                </c:pt>
              </c:strCache>
            </c:strRef>
          </c:tx>
          <c:spPr>
            <a:solidFill>
              <a:srgbClr val="008000"/>
            </a:solidFill>
          </c:spPr>
          <c:invertIfNegative val="0"/>
          <c:cat>
            <c:strRef>
              <c:f>'[Chart in Microsoft Office PowerPoint]Sheet1'!$A$2:$A$4</c:f>
              <c:strCache>
                <c:ptCount val="3"/>
                <c:pt idx="0">
                  <c:v>2011/12</c:v>
                </c:pt>
                <c:pt idx="1">
                  <c:v>2012/13</c:v>
                </c:pt>
                <c:pt idx="2">
                  <c:v>2013/14</c:v>
                </c:pt>
              </c:strCache>
            </c:strRef>
          </c:cat>
          <c:val>
            <c:numRef>
              <c:f>'[Chart in Microsoft Office PowerPoint]Sheet1'!$B$2:$B$4</c:f>
              <c:numCache>
                <c:formatCode>General</c:formatCode>
                <c:ptCount val="3"/>
                <c:pt idx="0">
                  <c:v>83.5</c:v>
                </c:pt>
                <c:pt idx="1">
                  <c:v>83.0</c:v>
                </c:pt>
                <c:pt idx="2">
                  <c:v>82.0</c:v>
                </c:pt>
              </c:numCache>
            </c:numRef>
          </c:val>
        </c:ser>
        <c:ser>
          <c:idx val="1"/>
          <c:order val="1"/>
          <c:tx>
            <c:strRef>
              <c:f>'[Chart in Microsoft Office PowerPoint]Sheet1'!$C$1</c:f>
              <c:strCache>
                <c:ptCount val="1"/>
                <c:pt idx="0">
                  <c:v>D/F Sem1</c:v>
                </c:pt>
              </c:strCache>
            </c:strRef>
          </c:tx>
          <c:spPr>
            <a:solidFill>
              <a:srgbClr val="FF0000"/>
            </a:solidFill>
          </c:spPr>
          <c:invertIfNegative val="0"/>
          <c:cat>
            <c:strRef>
              <c:f>'[Chart in Microsoft Office PowerPoint]Sheet1'!$A$2:$A$4</c:f>
              <c:strCache>
                <c:ptCount val="3"/>
                <c:pt idx="0">
                  <c:v>2011/12</c:v>
                </c:pt>
                <c:pt idx="1">
                  <c:v>2012/13</c:v>
                </c:pt>
                <c:pt idx="2">
                  <c:v>2013/14</c:v>
                </c:pt>
              </c:strCache>
            </c:strRef>
          </c:cat>
          <c:val>
            <c:numRef>
              <c:f>'[Chart in Microsoft Office PowerPoint]Sheet1'!$C$2:$C$4</c:f>
              <c:numCache>
                <c:formatCode>General</c:formatCode>
                <c:ptCount val="3"/>
                <c:pt idx="0">
                  <c:v>16.5</c:v>
                </c:pt>
                <c:pt idx="1">
                  <c:v>17.0</c:v>
                </c:pt>
                <c:pt idx="2">
                  <c:v>18.0</c:v>
                </c:pt>
              </c:numCache>
            </c:numRef>
          </c:val>
        </c:ser>
        <c:dLbls>
          <c:showLegendKey val="0"/>
          <c:showVal val="0"/>
          <c:showCatName val="0"/>
          <c:showSerName val="0"/>
          <c:showPercent val="0"/>
          <c:showBubbleSize val="0"/>
        </c:dLbls>
        <c:gapWidth val="150"/>
        <c:shape val="cylinder"/>
        <c:axId val="-2135862136"/>
        <c:axId val="-2135983336"/>
        <c:axId val="0"/>
      </c:bar3DChart>
      <c:catAx>
        <c:axId val="-2135862136"/>
        <c:scaling>
          <c:orientation val="minMax"/>
        </c:scaling>
        <c:delete val="0"/>
        <c:axPos val="b"/>
        <c:majorTickMark val="out"/>
        <c:minorTickMark val="none"/>
        <c:tickLblPos val="nextTo"/>
        <c:crossAx val="-2135983336"/>
        <c:crosses val="autoZero"/>
        <c:auto val="1"/>
        <c:lblAlgn val="ctr"/>
        <c:lblOffset val="100"/>
        <c:noMultiLvlLbl val="0"/>
      </c:catAx>
      <c:valAx>
        <c:axId val="-2135983336"/>
        <c:scaling>
          <c:orientation val="minMax"/>
        </c:scaling>
        <c:delete val="0"/>
        <c:axPos val="l"/>
        <c:majorGridlines/>
        <c:numFmt formatCode="General" sourceLinked="1"/>
        <c:majorTickMark val="out"/>
        <c:minorTickMark val="none"/>
        <c:tickLblPos val="nextTo"/>
        <c:crossAx val="-2135862136"/>
        <c:crosses val="autoZero"/>
        <c:crossBetween val="between"/>
      </c:valAx>
    </c:plotArea>
    <c:legend>
      <c:legendPos val="r"/>
      <c:layout/>
      <c:overlay val="0"/>
    </c:legend>
    <c:plotVisOnly val="1"/>
    <c:dispBlanksAs val="gap"/>
    <c:showDLblsOverMax val="0"/>
  </c:chart>
  <c:spPr>
    <a:ln>
      <a:solidFill>
        <a:srgbClr val="008000"/>
      </a:solid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0.13066</cdr:x>
      <cdr:y>0.0534</cdr:y>
    </cdr:from>
    <cdr:to>
      <cdr:x>0.24983</cdr:x>
      <cdr:y>0.21942</cdr:y>
    </cdr:to>
    <cdr:sp macro="" textlink="">
      <cdr:nvSpPr>
        <cdr:cNvPr id="2" name="TextBox 1"/>
        <cdr:cNvSpPr txBox="1"/>
      </cdr:nvSpPr>
      <cdr:spPr>
        <a:xfrm xmlns:a="http://schemas.openxmlformats.org/drawingml/2006/main">
          <a:off x="1002631" y="29410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b="1" dirty="0" smtClean="0"/>
            <a:t>83.5%</a:t>
          </a:r>
          <a:endParaRPr lang="en-US" sz="1800" b="1" dirty="0"/>
        </a:p>
      </cdr:txBody>
    </cdr:sp>
  </cdr:relSizeAnchor>
  <cdr:relSizeAnchor xmlns:cdr="http://schemas.openxmlformats.org/drawingml/2006/chartDrawing">
    <cdr:from>
      <cdr:x>0.38293</cdr:x>
      <cdr:y>0.05049</cdr:y>
    </cdr:from>
    <cdr:to>
      <cdr:x>0.50209</cdr:x>
      <cdr:y>0.21651</cdr:y>
    </cdr:to>
    <cdr:sp macro="" textlink="">
      <cdr:nvSpPr>
        <cdr:cNvPr id="3" name="TextBox 2"/>
        <cdr:cNvSpPr txBox="1"/>
      </cdr:nvSpPr>
      <cdr:spPr>
        <a:xfrm xmlns:a="http://schemas.openxmlformats.org/drawingml/2006/main">
          <a:off x="2938378" y="278064"/>
          <a:ext cx="914400" cy="914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b="1" dirty="0" smtClean="0"/>
            <a:t>83%</a:t>
          </a:r>
          <a:endParaRPr lang="en-US" sz="1800" b="1" dirty="0"/>
        </a:p>
      </cdr:txBody>
    </cdr:sp>
  </cdr:relSizeAnchor>
  <cdr:relSizeAnchor xmlns:cdr="http://schemas.openxmlformats.org/drawingml/2006/chartDrawing">
    <cdr:from>
      <cdr:x>0.63868</cdr:x>
      <cdr:y>0.05485</cdr:y>
    </cdr:from>
    <cdr:to>
      <cdr:x>0.75784</cdr:x>
      <cdr:y>0.22087</cdr:y>
    </cdr:to>
    <cdr:sp macro="" textlink="">
      <cdr:nvSpPr>
        <cdr:cNvPr id="4" name="TextBox 3"/>
        <cdr:cNvSpPr txBox="1"/>
      </cdr:nvSpPr>
      <cdr:spPr>
        <a:xfrm xmlns:a="http://schemas.openxmlformats.org/drawingml/2006/main">
          <a:off x="4900863" y="302128"/>
          <a:ext cx="914400" cy="914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b="1" dirty="0" smtClean="0"/>
            <a:t>82%</a:t>
          </a:r>
          <a:endParaRPr lang="en-US" sz="1800" b="1"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11/5/14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11/5/14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11/5/14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11/5/14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11/5/14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11/5/14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11/5/14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11/5/14</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11/5/14</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cldegeorge@d49.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2293" y="578942"/>
            <a:ext cx="6095915" cy="5909309"/>
          </a:xfrm>
          <a:prstGeom prst="rect">
            <a:avLst/>
          </a:prstGeom>
          <a:noFill/>
        </p:spPr>
        <p:txBody>
          <a:bodyPr wrap="none" lIns="91440" tIns="45720" rIns="91440" bIns="45720">
            <a:spAutoFit/>
          </a:bodyPr>
          <a:lstStyle/>
          <a:p>
            <a:pPr algn="ctr"/>
            <a:r>
              <a:rPr lang="en-US" sz="5400" b="1"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rPr>
              <a:t>Welcome to</a:t>
            </a:r>
          </a:p>
          <a:p>
            <a:pPr algn="ctr"/>
            <a:r>
              <a:rPr lang="en-US" sz="5400" b="1"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rPr>
              <a:t>Standards-Based</a:t>
            </a:r>
          </a:p>
          <a:p>
            <a:pPr algn="ctr"/>
            <a:r>
              <a:rPr lang="en-US" sz="5400" b="1" cap="none" spc="0"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rPr>
              <a:t>Grading</a:t>
            </a:r>
          </a:p>
          <a:p>
            <a:pPr algn="ctr"/>
            <a:r>
              <a:rPr lang="en-US" sz="5400" b="1" dirty="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rPr>
              <a:t>a</a:t>
            </a:r>
            <a:r>
              <a:rPr lang="en-US" sz="5400" b="1"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rPr>
              <a:t>t FHS</a:t>
            </a:r>
          </a:p>
          <a:p>
            <a:pPr algn="ctr"/>
            <a:endParaRPr lang="en-US" sz="5400" b="1"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endParaRPr>
          </a:p>
          <a:p>
            <a:pPr algn="ctr"/>
            <a:r>
              <a:rPr lang="en-US" sz="5400" b="1" cap="none" spc="0"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rPr>
              <a:t>Community Meeting</a:t>
            </a:r>
          </a:p>
          <a:p>
            <a:pPr algn="ctr"/>
            <a:r>
              <a:rPr lang="en-US" sz="5400" b="1"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rPr>
              <a:t>11/5/14</a:t>
            </a:r>
            <a:endParaRPr lang="en-US" sz="5400" b="1" cap="none" spc="0" dirty="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endParaRPr>
          </a:p>
        </p:txBody>
      </p:sp>
      <p:pic>
        <p:nvPicPr>
          <p:cNvPr id="3" name="Picture 2" descr="falconlogo dark copy"/>
          <p:cNvPicPr/>
          <p:nvPr/>
        </p:nvPicPr>
        <p:blipFill>
          <a:blip r:embed="rId2" cstate="print"/>
          <a:srcRect/>
          <a:stretch>
            <a:fillRect/>
          </a:stretch>
        </p:blipFill>
        <p:spPr bwMode="auto">
          <a:xfrm>
            <a:off x="407354" y="2471228"/>
            <a:ext cx="1925669" cy="1838238"/>
          </a:xfrm>
          <a:prstGeom prst="rect">
            <a:avLst/>
          </a:prstGeom>
          <a:noFill/>
          <a:ln w="9525">
            <a:noFill/>
            <a:miter lim="800000"/>
            <a:headEnd/>
            <a:tailEnd/>
          </a:ln>
        </p:spPr>
      </p:pic>
      <p:pic>
        <p:nvPicPr>
          <p:cNvPr id="4" name="Picture 3" descr="falconlogo dark copy"/>
          <p:cNvPicPr/>
          <p:nvPr/>
        </p:nvPicPr>
        <p:blipFill>
          <a:blip r:embed="rId2" cstate="print"/>
          <a:srcRect/>
          <a:stretch>
            <a:fillRect/>
          </a:stretch>
        </p:blipFill>
        <p:spPr bwMode="auto">
          <a:xfrm>
            <a:off x="5833214" y="2471228"/>
            <a:ext cx="1925669" cy="1838238"/>
          </a:xfrm>
          <a:prstGeom prst="rect">
            <a:avLst/>
          </a:prstGeom>
          <a:noFill/>
          <a:ln w="9525">
            <a:noFill/>
            <a:miter lim="800000"/>
            <a:headEnd/>
            <a:tailEnd/>
          </a:ln>
        </p:spPr>
      </p:pic>
    </p:spTree>
    <p:extLst>
      <p:ext uri="{BB962C8B-B14F-4D97-AF65-F5344CB8AC3E}">
        <p14:creationId xmlns:p14="http://schemas.microsoft.com/office/powerpoint/2010/main" val="272467548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29963" y="268929"/>
            <a:ext cx="4833324" cy="523220"/>
          </a:xfrm>
          <a:prstGeom prst="rect">
            <a:avLst/>
          </a:prstGeom>
          <a:noFill/>
        </p:spPr>
        <p:txBody>
          <a:bodyPr wrap="none" rtlCol="0">
            <a:spAutoFit/>
          </a:bodyPr>
          <a:lstStyle/>
          <a:p>
            <a:pPr algn="ctr"/>
            <a:r>
              <a:rPr lang="en-US" sz="2800" b="1" dirty="0" smtClean="0"/>
              <a:t>Frequently Expressed Concerns</a:t>
            </a:r>
          </a:p>
        </p:txBody>
      </p:sp>
      <p:graphicFrame>
        <p:nvGraphicFramePr>
          <p:cNvPr id="3" name="Table 2"/>
          <p:cNvGraphicFramePr>
            <a:graphicFrameLocks noGrp="1"/>
          </p:cNvGraphicFramePr>
          <p:nvPr>
            <p:extLst>
              <p:ext uri="{D42A27DB-BD31-4B8C-83A1-F6EECF244321}">
                <p14:modId xmlns:p14="http://schemas.microsoft.com/office/powerpoint/2010/main" val="794468535"/>
              </p:ext>
            </p:extLst>
          </p:nvPr>
        </p:nvGraphicFramePr>
        <p:xfrm>
          <a:off x="401053" y="985991"/>
          <a:ext cx="7780420" cy="5669280"/>
        </p:xfrm>
        <a:graphic>
          <a:graphicData uri="http://schemas.openxmlformats.org/drawingml/2006/table">
            <a:tbl>
              <a:tblPr firstRow="1" bandRow="1">
                <a:tableStyleId>{5C22544A-7EE6-4342-B048-85BDC9FD1C3A}</a:tableStyleId>
              </a:tblPr>
              <a:tblGrid>
                <a:gridCol w="3890210"/>
                <a:gridCol w="3890210"/>
              </a:tblGrid>
              <a:tr h="370840">
                <a:tc>
                  <a:txBody>
                    <a:bodyPr/>
                    <a:lstStyle/>
                    <a:p>
                      <a:pPr algn="ctr"/>
                      <a:r>
                        <a:rPr lang="en-US" sz="2800" dirty="0" smtClean="0">
                          <a:solidFill>
                            <a:schemeClr val="tx1"/>
                          </a:solidFill>
                        </a:rPr>
                        <a:t>Claims</a:t>
                      </a:r>
                      <a:endParaRPr lang="en-US" sz="2800" dirty="0">
                        <a:solidFill>
                          <a:schemeClr val="tx1"/>
                        </a:solidFill>
                      </a:endParaRPr>
                    </a:p>
                  </a:txBody>
                  <a:tcPr/>
                </a:tc>
                <a:tc>
                  <a:txBody>
                    <a:bodyPr/>
                    <a:lstStyle/>
                    <a:p>
                      <a:pPr algn="ctr"/>
                      <a:r>
                        <a:rPr lang="en-US" sz="2800" dirty="0" smtClean="0">
                          <a:solidFill>
                            <a:schemeClr val="tx1"/>
                          </a:solidFill>
                        </a:rPr>
                        <a:t>Response/Actuality</a:t>
                      </a:r>
                      <a:endParaRPr lang="en-US" sz="2800" dirty="0">
                        <a:solidFill>
                          <a:schemeClr val="tx1"/>
                        </a:solidFill>
                      </a:endParaRPr>
                    </a:p>
                  </a:txBody>
                  <a:tcPr/>
                </a:tc>
              </a:tr>
              <a:tr h="370840">
                <a:tc>
                  <a:txBody>
                    <a:bodyPr/>
                    <a:lstStyle/>
                    <a:p>
                      <a:r>
                        <a:rPr lang="en-US" sz="2200" dirty="0" smtClean="0"/>
                        <a:t>SBG hurts</a:t>
                      </a:r>
                      <a:r>
                        <a:rPr lang="en-US" sz="2200" baseline="0" dirty="0" smtClean="0"/>
                        <a:t> my student’s chance of getting into colleges</a:t>
                      </a:r>
                      <a:endParaRPr lang="en-US" sz="2200" dirty="0"/>
                    </a:p>
                  </a:txBody>
                  <a:tcPr/>
                </a:tc>
                <a:tc>
                  <a:txBody>
                    <a:bodyPr/>
                    <a:lstStyle/>
                    <a:p>
                      <a:r>
                        <a:rPr lang="en-US" sz="2200" dirty="0" smtClean="0"/>
                        <a:t>There has been no decline in college acceptance</a:t>
                      </a:r>
                      <a:r>
                        <a:rPr lang="en-US" sz="2200" baseline="0" dirty="0" smtClean="0"/>
                        <a:t> or scholarships at FHS since SBG</a:t>
                      </a:r>
                      <a:endParaRPr lang="en-US" sz="2200" dirty="0"/>
                    </a:p>
                  </a:txBody>
                  <a:tcPr/>
                </a:tc>
              </a:tr>
              <a:tr h="370840">
                <a:tc>
                  <a:txBody>
                    <a:bodyPr/>
                    <a:lstStyle/>
                    <a:p>
                      <a:r>
                        <a:rPr lang="en-US" sz="2200" dirty="0" smtClean="0"/>
                        <a:t>Colleges do not know about SBG or understand it</a:t>
                      </a:r>
                      <a:endParaRPr lang="en-US" sz="2200" dirty="0"/>
                    </a:p>
                  </a:txBody>
                  <a:tcPr/>
                </a:tc>
                <a:tc>
                  <a:txBody>
                    <a:bodyPr/>
                    <a:lstStyle/>
                    <a:p>
                      <a:r>
                        <a:rPr lang="en-US" sz="2200" dirty="0" smtClean="0"/>
                        <a:t>Colleges are very</a:t>
                      </a:r>
                      <a:r>
                        <a:rPr lang="en-US" sz="2200" baseline="0" dirty="0" smtClean="0"/>
                        <a:t> aware of SBG as </a:t>
                      </a:r>
                      <a:r>
                        <a:rPr lang="en-US" sz="2200" baseline="0" smtClean="0"/>
                        <a:t>many states/</a:t>
                      </a:r>
                      <a:r>
                        <a:rPr lang="en-US" sz="2200" baseline="0" dirty="0" smtClean="0"/>
                        <a:t>districts/schools are using SBG</a:t>
                      </a:r>
                      <a:endParaRPr lang="en-US" sz="2200" dirty="0"/>
                    </a:p>
                  </a:txBody>
                  <a:tcPr/>
                </a:tc>
              </a:tr>
              <a:tr h="370840">
                <a:tc>
                  <a:txBody>
                    <a:bodyPr/>
                    <a:lstStyle/>
                    <a:p>
                      <a:r>
                        <a:rPr lang="en-US" sz="2200" dirty="0" smtClean="0"/>
                        <a:t>SBG only benefits the low students</a:t>
                      </a:r>
                      <a:endParaRPr lang="en-US" sz="2200" dirty="0"/>
                    </a:p>
                  </a:txBody>
                  <a:tcPr/>
                </a:tc>
                <a:tc>
                  <a:txBody>
                    <a:bodyPr/>
                    <a:lstStyle/>
                    <a:p>
                      <a:r>
                        <a:rPr lang="en-US" sz="2200" dirty="0" smtClean="0"/>
                        <a:t>High students </a:t>
                      </a:r>
                      <a:r>
                        <a:rPr lang="en-US" sz="2200" smtClean="0"/>
                        <a:t>are </a:t>
                      </a:r>
                      <a:r>
                        <a:rPr lang="en-US" sz="2200" smtClean="0"/>
                        <a:t>challenged </a:t>
                      </a:r>
                      <a:r>
                        <a:rPr lang="en-US" sz="2200" dirty="0" smtClean="0"/>
                        <a:t>to apply learning with SBG</a:t>
                      </a:r>
                      <a:endParaRPr lang="en-US" sz="2200" dirty="0"/>
                    </a:p>
                  </a:txBody>
                  <a:tcPr/>
                </a:tc>
              </a:tr>
              <a:tr h="370840">
                <a:tc>
                  <a:txBody>
                    <a:bodyPr/>
                    <a:lstStyle/>
                    <a:p>
                      <a:r>
                        <a:rPr lang="en-US" sz="2200" dirty="0" smtClean="0"/>
                        <a:t>SBG does not prepare my student for college</a:t>
                      </a:r>
                      <a:endParaRPr lang="en-US" sz="2200" dirty="0"/>
                    </a:p>
                  </a:txBody>
                  <a:tcPr/>
                </a:tc>
                <a:tc>
                  <a:txBody>
                    <a:bodyPr/>
                    <a:lstStyle/>
                    <a:p>
                      <a:r>
                        <a:rPr lang="en-US" sz="2200" dirty="0" smtClean="0"/>
                        <a:t>Remediation rates for</a:t>
                      </a:r>
                      <a:r>
                        <a:rPr lang="en-US" sz="2200" baseline="0" dirty="0" smtClean="0"/>
                        <a:t> college have decreased 27.3% with SBG</a:t>
                      </a:r>
                      <a:endParaRPr lang="en-US" sz="2200" dirty="0"/>
                    </a:p>
                  </a:txBody>
                  <a:tcPr/>
                </a:tc>
              </a:tr>
              <a:tr h="370840">
                <a:tc>
                  <a:txBody>
                    <a:bodyPr/>
                    <a:lstStyle/>
                    <a:p>
                      <a:r>
                        <a:rPr lang="en-US" sz="2200" dirty="0" smtClean="0"/>
                        <a:t>SBG is less consistent and more subjective than the old system</a:t>
                      </a:r>
                      <a:endParaRPr lang="en-US" sz="2200" dirty="0"/>
                    </a:p>
                  </a:txBody>
                  <a:tcPr/>
                </a:tc>
                <a:tc>
                  <a:txBody>
                    <a:bodyPr/>
                    <a:lstStyle/>
                    <a:p>
                      <a:r>
                        <a:rPr lang="en-US" sz="2200" dirty="0" smtClean="0"/>
                        <a:t>Both systems</a:t>
                      </a:r>
                      <a:r>
                        <a:rPr lang="en-US" sz="2200" baseline="0" dirty="0" smtClean="0"/>
                        <a:t> are administered by people so there are always some inconsistencies. We are minimizing those with SBG</a:t>
                      </a:r>
                      <a:endParaRPr lang="en-US" sz="2200" dirty="0"/>
                    </a:p>
                  </a:txBody>
                  <a:tcPr/>
                </a:tc>
              </a:tr>
            </a:tbl>
          </a:graphicData>
        </a:graphic>
      </p:graphicFrame>
    </p:spTree>
    <p:extLst>
      <p:ext uri="{BB962C8B-B14F-4D97-AF65-F5344CB8AC3E}">
        <p14:creationId xmlns:p14="http://schemas.microsoft.com/office/powerpoint/2010/main" val="52760025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99495" y="96091"/>
            <a:ext cx="6422952" cy="1077218"/>
          </a:xfrm>
          <a:prstGeom prst="rect">
            <a:avLst/>
          </a:prstGeom>
          <a:noFill/>
        </p:spPr>
        <p:txBody>
          <a:bodyPr wrap="none" rtlCol="0">
            <a:spAutoFit/>
          </a:bodyPr>
          <a:lstStyle/>
          <a:p>
            <a:pPr algn="ctr"/>
            <a:r>
              <a:rPr lang="en-US" sz="3200" b="1" dirty="0" smtClean="0"/>
              <a:t>Some of the States/Districts/Schools </a:t>
            </a:r>
          </a:p>
          <a:p>
            <a:pPr algn="ctr"/>
            <a:r>
              <a:rPr lang="en-US" sz="3200" b="1" dirty="0" smtClean="0"/>
              <a:t>Using SBG</a:t>
            </a:r>
          </a:p>
        </p:txBody>
      </p:sp>
      <p:sp>
        <p:nvSpPr>
          <p:cNvPr id="3" name="Rectangle 2"/>
          <p:cNvSpPr/>
          <p:nvPr/>
        </p:nvSpPr>
        <p:spPr>
          <a:xfrm rot="19939822">
            <a:off x="67580" y="833868"/>
            <a:ext cx="4572000" cy="461665"/>
          </a:xfrm>
          <a:prstGeom prst="rect">
            <a:avLst/>
          </a:prstGeom>
        </p:spPr>
        <p:txBody>
          <a:bodyPr>
            <a:spAutoFit/>
          </a:bodyPr>
          <a:lstStyle/>
          <a:p>
            <a:r>
              <a:rPr lang="en-US" sz="2400" b="1" dirty="0" smtClean="0">
                <a:solidFill>
                  <a:schemeClr val="accent5"/>
                </a:solidFill>
              </a:rPr>
              <a:t>Wisconsin</a:t>
            </a:r>
            <a:endParaRPr lang="en-US" sz="2400" b="1" dirty="0">
              <a:solidFill>
                <a:schemeClr val="accent5"/>
              </a:solidFill>
            </a:endParaRPr>
          </a:p>
        </p:txBody>
      </p:sp>
      <p:sp>
        <p:nvSpPr>
          <p:cNvPr id="4" name="TextBox 3"/>
          <p:cNvSpPr txBox="1"/>
          <p:nvPr/>
        </p:nvSpPr>
        <p:spPr>
          <a:xfrm>
            <a:off x="5240421" y="1991895"/>
            <a:ext cx="184666" cy="523220"/>
          </a:xfrm>
          <a:prstGeom prst="rect">
            <a:avLst/>
          </a:prstGeom>
          <a:noFill/>
        </p:spPr>
        <p:txBody>
          <a:bodyPr wrap="none" rtlCol="0">
            <a:spAutoFit/>
          </a:bodyPr>
          <a:lstStyle/>
          <a:p>
            <a:endParaRPr lang="en-US" sz="2800" b="1" dirty="0"/>
          </a:p>
        </p:txBody>
      </p:sp>
      <p:sp>
        <p:nvSpPr>
          <p:cNvPr id="8" name="Rectangle 7"/>
          <p:cNvSpPr/>
          <p:nvPr/>
        </p:nvSpPr>
        <p:spPr>
          <a:xfrm rot="19899682">
            <a:off x="1360655" y="515346"/>
            <a:ext cx="4572000" cy="523220"/>
          </a:xfrm>
          <a:prstGeom prst="rect">
            <a:avLst/>
          </a:prstGeom>
        </p:spPr>
        <p:txBody>
          <a:bodyPr>
            <a:spAutoFit/>
          </a:bodyPr>
          <a:lstStyle/>
          <a:p>
            <a:r>
              <a:rPr lang="en-US" sz="2800" b="1" dirty="0" smtClean="0">
                <a:solidFill>
                  <a:srgbClr val="660066"/>
                </a:solidFill>
              </a:rPr>
              <a:t>Montrose</a:t>
            </a:r>
            <a:endParaRPr lang="en-US" sz="2800" b="1" dirty="0">
              <a:solidFill>
                <a:srgbClr val="660066"/>
              </a:solidFill>
            </a:endParaRPr>
          </a:p>
        </p:txBody>
      </p:sp>
      <p:sp>
        <p:nvSpPr>
          <p:cNvPr id="9" name="Rectangle 8"/>
          <p:cNvSpPr/>
          <p:nvPr/>
        </p:nvSpPr>
        <p:spPr>
          <a:xfrm rot="780567">
            <a:off x="3669603" y="1753017"/>
            <a:ext cx="4572000" cy="584776"/>
          </a:xfrm>
          <a:prstGeom prst="rect">
            <a:avLst/>
          </a:prstGeom>
        </p:spPr>
        <p:txBody>
          <a:bodyPr>
            <a:spAutoFit/>
          </a:bodyPr>
          <a:lstStyle/>
          <a:p>
            <a:r>
              <a:rPr lang="en-US" sz="3200" b="1" dirty="0" smtClean="0">
                <a:solidFill>
                  <a:srgbClr val="000090"/>
                </a:solidFill>
              </a:rPr>
              <a:t>Washington</a:t>
            </a:r>
            <a:endParaRPr lang="en-US" sz="3200" b="1" dirty="0">
              <a:solidFill>
                <a:srgbClr val="000090"/>
              </a:solidFill>
            </a:endParaRPr>
          </a:p>
        </p:txBody>
      </p:sp>
      <p:sp>
        <p:nvSpPr>
          <p:cNvPr id="10" name="Rectangle 9"/>
          <p:cNvSpPr/>
          <p:nvPr/>
        </p:nvSpPr>
        <p:spPr>
          <a:xfrm rot="18861469">
            <a:off x="5727032" y="1565013"/>
            <a:ext cx="4572000" cy="461665"/>
          </a:xfrm>
          <a:prstGeom prst="rect">
            <a:avLst/>
          </a:prstGeom>
        </p:spPr>
        <p:txBody>
          <a:bodyPr>
            <a:spAutoFit/>
          </a:bodyPr>
          <a:lstStyle/>
          <a:p>
            <a:r>
              <a:rPr lang="en-US" sz="2400" b="1" dirty="0" smtClean="0">
                <a:solidFill>
                  <a:srgbClr val="3366FF"/>
                </a:solidFill>
              </a:rPr>
              <a:t>Adams 12</a:t>
            </a:r>
            <a:endParaRPr lang="en-US" sz="2400" b="1" dirty="0">
              <a:solidFill>
                <a:srgbClr val="3366FF"/>
              </a:solidFill>
            </a:endParaRPr>
          </a:p>
        </p:txBody>
      </p:sp>
      <p:sp>
        <p:nvSpPr>
          <p:cNvPr id="11" name="Rectangle 10"/>
          <p:cNvSpPr/>
          <p:nvPr/>
        </p:nvSpPr>
        <p:spPr>
          <a:xfrm rot="20310185">
            <a:off x="384640" y="1730286"/>
            <a:ext cx="4572000" cy="523220"/>
          </a:xfrm>
          <a:prstGeom prst="rect">
            <a:avLst/>
          </a:prstGeom>
        </p:spPr>
        <p:txBody>
          <a:bodyPr>
            <a:spAutoFit/>
          </a:bodyPr>
          <a:lstStyle/>
          <a:p>
            <a:r>
              <a:rPr lang="en-US" sz="2800" b="1" dirty="0" smtClean="0">
                <a:solidFill>
                  <a:schemeClr val="accent3">
                    <a:lumMod val="75000"/>
                  </a:schemeClr>
                </a:solidFill>
              </a:rPr>
              <a:t>Adams 50</a:t>
            </a:r>
            <a:endParaRPr lang="en-US" sz="2800" b="1" dirty="0">
              <a:solidFill>
                <a:schemeClr val="accent3">
                  <a:lumMod val="75000"/>
                </a:schemeClr>
              </a:solidFill>
            </a:endParaRPr>
          </a:p>
        </p:txBody>
      </p:sp>
      <p:sp>
        <p:nvSpPr>
          <p:cNvPr id="12" name="Rectangle 11"/>
          <p:cNvSpPr/>
          <p:nvPr/>
        </p:nvSpPr>
        <p:spPr>
          <a:xfrm rot="2907469">
            <a:off x="1657683" y="3319842"/>
            <a:ext cx="4572000" cy="523220"/>
          </a:xfrm>
          <a:prstGeom prst="rect">
            <a:avLst/>
          </a:prstGeom>
        </p:spPr>
        <p:txBody>
          <a:bodyPr>
            <a:spAutoFit/>
          </a:bodyPr>
          <a:lstStyle/>
          <a:p>
            <a:r>
              <a:rPr lang="en-US" sz="2800" b="1" dirty="0" smtClean="0">
                <a:solidFill>
                  <a:srgbClr val="FF6600"/>
                </a:solidFill>
              </a:rPr>
              <a:t>Aurora</a:t>
            </a:r>
            <a:endParaRPr lang="en-US" sz="2800" b="1" dirty="0">
              <a:solidFill>
                <a:srgbClr val="FF6600"/>
              </a:solidFill>
            </a:endParaRPr>
          </a:p>
        </p:txBody>
      </p:sp>
      <p:sp>
        <p:nvSpPr>
          <p:cNvPr id="13" name="Rectangle 12"/>
          <p:cNvSpPr/>
          <p:nvPr/>
        </p:nvSpPr>
        <p:spPr>
          <a:xfrm rot="19673110">
            <a:off x="3449237" y="1448886"/>
            <a:ext cx="4572000" cy="461665"/>
          </a:xfrm>
          <a:prstGeom prst="rect">
            <a:avLst/>
          </a:prstGeom>
        </p:spPr>
        <p:txBody>
          <a:bodyPr>
            <a:spAutoFit/>
          </a:bodyPr>
          <a:lstStyle/>
          <a:p>
            <a:r>
              <a:rPr lang="en-US" sz="2400" b="1" dirty="0" smtClean="0">
                <a:solidFill>
                  <a:srgbClr val="FF0000"/>
                </a:solidFill>
              </a:rPr>
              <a:t>Utah</a:t>
            </a:r>
            <a:endParaRPr lang="en-US" sz="2400" b="1" dirty="0">
              <a:solidFill>
                <a:srgbClr val="FF0000"/>
              </a:solidFill>
            </a:endParaRPr>
          </a:p>
        </p:txBody>
      </p:sp>
      <p:sp>
        <p:nvSpPr>
          <p:cNvPr id="14" name="Rectangle 13"/>
          <p:cNvSpPr/>
          <p:nvPr/>
        </p:nvSpPr>
        <p:spPr>
          <a:xfrm rot="19909880">
            <a:off x="5078641" y="1320740"/>
            <a:ext cx="4572000" cy="461665"/>
          </a:xfrm>
          <a:prstGeom prst="rect">
            <a:avLst/>
          </a:prstGeom>
        </p:spPr>
        <p:txBody>
          <a:bodyPr>
            <a:spAutoFit/>
          </a:bodyPr>
          <a:lstStyle/>
          <a:p>
            <a:r>
              <a:rPr lang="en-US" sz="2400" b="1" dirty="0" smtClean="0">
                <a:solidFill>
                  <a:srgbClr val="800000"/>
                </a:solidFill>
              </a:rPr>
              <a:t>New Hampshire</a:t>
            </a:r>
            <a:endParaRPr lang="en-US" sz="2400" b="1" dirty="0">
              <a:solidFill>
                <a:srgbClr val="800000"/>
              </a:solidFill>
            </a:endParaRPr>
          </a:p>
        </p:txBody>
      </p:sp>
      <p:sp>
        <p:nvSpPr>
          <p:cNvPr id="15" name="Rectangle 14"/>
          <p:cNvSpPr/>
          <p:nvPr/>
        </p:nvSpPr>
        <p:spPr>
          <a:xfrm rot="19335730">
            <a:off x="1451651" y="4532171"/>
            <a:ext cx="4572000" cy="523220"/>
          </a:xfrm>
          <a:prstGeom prst="rect">
            <a:avLst/>
          </a:prstGeom>
        </p:spPr>
        <p:txBody>
          <a:bodyPr>
            <a:spAutoFit/>
          </a:bodyPr>
          <a:lstStyle/>
          <a:p>
            <a:r>
              <a:rPr lang="en-US" sz="2800" b="1" dirty="0" smtClean="0"/>
              <a:t>Iowa</a:t>
            </a:r>
            <a:endParaRPr lang="en-US" sz="2800" b="1" dirty="0"/>
          </a:p>
        </p:txBody>
      </p:sp>
      <p:sp>
        <p:nvSpPr>
          <p:cNvPr id="16" name="Rectangle 15"/>
          <p:cNvSpPr/>
          <p:nvPr/>
        </p:nvSpPr>
        <p:spPr>
          <a:xfrm rot="2170090">
            <a:off x="853087" y="4302578"/>
            <a:ext cx="4572000" cy="523220"/>
          </a:xfrm>
          <a:prstGeom prst="rect">
            <a:avLst/>
          </a:prstGeom>
        </p:spPr>
        <p:txBody>
          <a:bodyPr>
            <a:spAutoFit/>
          </a:bodyPr>
          <a:lstStyle/>
          <a:p>
            <a:r>
              <a:rPr lang="en-US" sz="2800" b="1" dirty="0" smtClean="0">
                <a:solidFill>
                  <a:schemeClr val="tx1">
                    <a:lumMod val="75000"/>
                    <a:lumOff val="25000"/>
                  </a:schemeClr>
                </a:solidFill>
              </a:rPr>
              <a:t>Ohio</a:t>
            </a:r>
            <a:endParaRPr lang="en-US" sz="2800" b="1" dirty="0">
              <a:solidFill>
                <a:schemeClr val="tx1">
                  <a:lumMod val="75000"/>
                  <a:lumOff val="25000"/>
                </a:schemeClr>
              </a:solidFill>
            </a:endParaRPr>
          </a:p>
        </p:txBody>
      </p:sp>
      <p:sp>
        <p:nvSpPr>
          <p:cNvPr id="17" name="Rectangle 16"/>
          <p:cNvSpPr/>
          <p:nvPr/>
        </p:nvSpPr>
        <p:spPr>
          <a:xfrm rot="795420">
            <a:off x="5425085" y="4067720"/>
            <a:ext cx="4572000" cy="523220"/>
          </a:xfrm>
          <a:prstGeom prst="rect">
            <a:avLst/>
          </a:prstGeom>
        </p:spPr>
        <p:txBody>
          <a:bodyPr>
            <a:spAutoFit/>
          </a:bodyPr>
          <a:lstStyle/>
          <a:p>
            <a:r>
              <a:rPr lang="en-US" sz="2800" b="1" dirty="0" smtClean="0">
                <a:solidFill>
                  <a:srgbClr val="FF0000"/>
                </a:solidFill>
              </a:rPr>
              <a:t>California</a:t>
            </a:r>
            <a:endParaRPr lang="en-US" sz="2800" b="1" dirty="0">
              <a:solidFill>
                <a:srgbClr val="FF0000"/>
              </a:solidFill>
            </a:endParaRPr>
          </a:p>
        </p:txBody>
      </p:sp>
      <p:sp>
        <p:nvSpPr>
          <p:cNvPr id="18" name="Rectangle 17"/>
          <p:cNvSpPr/>
          <p:nvPr/>
        </p:nvSpPr>
        <p:spPr>
          <a:xfrm rot="20210284">
            <a:off x="944059" y="3303332"/>
            <a:ext cx="4572000" cy="523220"/>
          </a:xfrm>
          <a:prstGeom prst="rect">
            <a:avLst/>
          </a:prstGeom>
        </p:spPr>
        <p:txBody>
          <a:bodyPr>
            <a:spAutoFit/>
          </a:bodyPr>
          <a:lstStyle/>
          <a:p>
            <a:r>
              <a:rPr lang="en-US" sz="2800" b="1" dirty="0" smtClean="0">
                <a:solidFill>
                  <a:srgbClr val="FF6600"/>
                </a:solidFill>
              </a:rPr>
              <a:t>Alaska</a:t>
            </a:r>
            <a:endParaRPr lang="en-US" sz="2800" b="1" dirty="0">
              <a:solidFill>
                <a:srgbClr val="FF6600"/>
              </a:solidFill>
            </a:endParaRPr>
          </a:p>
        </p:txBody>
      </p:sp>
      <p:sp>
        <p:nvSpPr>
          <p:cNvPr id="19" name="Rectangle 18"/>
          <p:cNvSpPr/>
          <p:nvPr/>
        </p:nvSpPr>
        <p:spPr>
          <a:xfrm rot="18892763">
            <a:off x="2834775" y="2572605"/>
            <a:ext cx="4572000" cy="523220"/>
          </a:xfrm>
          <a:prstGeom prst="rect">
            <a:avLst/>
          </a:prstGeom>
        </p:spPr>
        <p:txBody>
          <a:bodyPr>
            <a:spAutoFit/>
          </a:bodyPr>
          <a:lstStyle/>
          <a:p>
            <a:r>
              <a:rPr lang="en-US" sz="2800" b="1" dirty="0" smtClean="0">
                <a:solidFill>
                  <a:schemeClr val="accent5">
                    <a:lumMod val="75000"/>
                  </a:schemeClr>
                </a:solidFill>
              </a:rPr>
              <a:t>Florida</a:t>
            </a:r>
            <a:endParaRPr lang="en-US" sz="2800" b="1" dirty="0">
              <a:solidFill>
                <a:schemeClr val="accent5">
                  <a:lumMod val="75000"/>
                </a:schemeClr>
              </a:solidFill>
            </a:endParaRPr>
          </a:p>
        </p:txBody>
      </p:sp>
      <p:sp>
        <p:nvSpPr>
          <p:cNvPr id="20" name="Rectangle 19"/>
          <p:cNvSpPr/>
          <p:nvPr/>
        </p:nvSpPr>
        <p:spPr>
          <a:xfrm rot="19675616">
            <a:off x="5946191" y="5016888"/>
            <a:ext cx="4572000" cy="523220"/>
          </a:xfrm>
          <a:prstGeom prst="rect">
            <a:avLst/>
          </a:prstGeom>
        </p:spPr>
        <p:txBody>
          <a:bodyPr>
            <a:spAutoFit/>
          </a:bodyPr>
          <a:lstStyle/>
          <a:p>
            <a:r>
              <a:rPr lang="en-US" sz="2800" b="1" dirty="0" smtClean="0">
                <a:solidFill>
                  <a:srgbClr val="800000"/>
                </a:solidFill>
              </a:rPr>
              <a:t>Missouri</a:t>
            </a:r>
            <a:endParaRPr lang="en-US" sz="2800" b="1" dirty="0">
              <a:solidFill>
                <a:srgbClr val="800000"/>
              </a:solidFill>
            </a:endParaRPr>
          </a:p>
        </p:txBody>
      </p:sp>
      <p:sp>
        <p:nvSpPr>
          <p:cNvPr id="21" name="Rectangle 20"/>
          <p:cNvSpPr/>
          <p:nvPr/>
        </p:nvSpPr>
        <p:spPr>
          <a:xfrm>
            <a:off x="2673685" y="4587601"/>
            <a:ext cx="4572000" cy="523220"/>
          </a:xfrm>
          <a:prstGeom prst="rect">
            <a:avLst/>
          </a:prstGeom>
        </p:spPr>
        <p:txBody>
          <a:bodyPr>
            <a:spAutoFit/>
          </a:bodyPr>
          <a:lstStyle/>
          <a:p>
            <a:r>
              <a:rPr lang="en-US" sz="2800" b="1" dirty="0" smtClean="0">
                <a:solidFill>
                  <a:srgbClr val="3366FF"/>
                </a:solidFill>
              </a:rPr>
              <a:t>D20 </a:t>
            </a:r>
            <a:r>
              <a:rPr lang="en-US" sz="2800" b="1" dirty="0">
                <a:solidFill>
                  <a:srgbClr val="3366FF"/>
                </a:solidFill>
              </a:rPr>
              <a:t>some schools/depts</a:t>
            </a:r>
            <a:r>
              <a:rPr lang="en-US" sz="2800" b="1" dirty="0" smtClean="0">
                <a:solidFill>
                  <a:srgbClr val="3366FF"/>
                </a:solidFill>
              </a:rPr>
              <a:t>.</a:t>
            </a:r>
            <a:endParaRPr lang="en-US" sz="2800" b="1" dirty="0">
              <a:solidFill>
                <a:srgbClr val="3366FF"/>
              </a:solidFill>
            </a:endParaRPr>
          </a:p>
        </p:txBody>
      </p:sp>
      <p:sp>
        <p:nvSpPr>
          <p:cNvPr id="22" name="Rectangle 21"/>
          <p:cNvSpPr/>
          <p:nvPr/>
        </p:nvSpPr>
        <p:spPr>
          <a:xfrm rot="19251511">
            <a:off x="-240632" y="4491821"/>
            <a:ext cx="4572000" cy="523220"/>
          </a:xfrm>
          <a:prstGeom prst="rect">
            <a:avLst/>
          </a:prstGeom>
        </p:spPr>
        <p:txBody>
          <a:bodyPr>
            <a:spAutoFit/>
          </a:bodyPr>
          <a:lstStyle/>
          <a:p>
            <a:r>
              <a:rPr lang="en-US" sz="2800" b="1" dirty="0" smtClean="0">
                <a:solidFill>
                  <a:srgbClr val="800000"/>
                </a:solidFill>
              </a:rPr>
              <a:t>Douglas County</a:t>
            </a:r>
            <a:endParaRPr lang="en-US" sz="2800" b="1" dirty="0">
              <a:solidFill>
                <a:srgbClr val="800000"/>
              </a:solidFill>
            </a:endParaRPr>
          </a:p>
        </p:txBody>
      </p:sp>
      <p:sp>
        <p:nvSpPr>
          <p:cNvPr id="23" name="Rectangle 22"/>
          <p:cNvSpPr/>
          <p:nvPr/>
        </p:nvSpPr>
        <p:spPr>
          <a:xfrm rot="2848443">
            <a:off x="3166931" y="6627167"/>
            <a:ext cx="4572000" cy="461665"/>
          </a:xfrm>
          <a:prstGeom prst="rect">
            <a:avLst/>
          </a:prstGeom>
        </p:spPr>
        <p:txBody>
          <a:bodyPr>
            <a:spAutoFit/>
          </a:bodyPr>
          <a:lstStyle/>
          <a:p>
            <a:r>
              <a:rPr lang="en-US" sz="2400" b="1" dirty="0" smtClean="0">
                <a:solidFill>
                  <a:srgbClr val="000090"/>
                </a:solidFill>
              </a:rPr>
              <a:t>Massachusetts</a:t>
            </a:r>
            <a:endParaRPr lang="en-US" sz="2400" b="1" dirty="0">
              <a:solidFill>
                <a:srgbClr val="000090"/>
              </a:solidFill>
            </a:endParaRPr>
          </a:p>
        </p:txBody>
      </p:sp>
      <p:sp>
        <p:nvSpPr>
          <p:cNvPr id="24" name="Rectangle 23"/>
          <p:cNvSpPr/>
          <p:nvPr/>
        </p:nvSpPr>
        <p:spPr>
          <a:xfrm rot="20335772">
            <a:off x="5596709" y="4647312"/>
            <a:ext cx="4572000" cy="523220"/>
          </a:xfrm>
          <a:prstGeom prst="rect">
            <a:avLst/>
          </a:prstGeom>
        </p:spPr>
        <p:txBody>
          <a:bodyPr>
            <a:spAutoFit/>
          </a:bodyPr>
          <a:lstStyle/>
          <a:p>
            <a:r>
              <a:rPr lang="en-US" sz="2800" b="1" dirty="0" smtClean="0">
                <a:solidFill>
                  <a:srgbClr val="FF6600"/>
                </a:solidFill>
              </a:rPr>
              <a:t>New </a:t>
            </a:r>
            <a:r>
              <a:rPr lang="en-US" sz="2800" b="1" dirty="0">
                <a:solidFill>
                  <a:srgbClr val="FF6600"/>
                </a:solidFill>
              </a:rPr>
              <a:t>York</a:t>
            </a:r>
          </a:p>
        </p:txBody>
      </p:sp>
      <p:sp>
        <p:nvSpPr>
          <p:cNvPr id="25" name="TextBox 24"/>
          <p:cNvSpPr txBox="1"/>
          <p:nvPr/>
        </p:nvSpPr>
        <p:spPr>
          <a:xfrm>
            <a:off x="2510771" y="3003893"/>
            <a:ext cx="3376846" cy="584776"/>
          </a:xfrm>
          <a:prstGeom prst="rect">
            <a:avLst/>
          </a:prstGeom>
          <a:noFill/>
        </p:spPr>
        <p:txBody>
          <a:bodyPr wrap="none" rtlCol="0">
            <a:spAutoFit/>
          </a:bodyPr>
          <a:lstStyle/>
          <a:p>
            <a:r>
              <a:rPr lang="en-US" sz="3200" b="1" dirty="0" smtClean="0">
                <a:solidFill>
                  <a:srgbClr val="008000"/>
                </a:solidFill>
              </a:rPr>
              <a:t>Falcon High School</a:t>
            </a:r>
            <a:endParaRPr lang="en-US" sz="3200" b="1" dirty="0">
              <a:solidFill>
                <a:srgbClr val="008000"/>
              </a:solidFill>
            </a:endParaRPr>
          </a:p>
        </p:txBody>
      </p:sp>
    </p:spTree>
    <p:extLst>
      <p:ext uri="{BB962C8B-B14F-4D97-AF65-F5344CB8AC3E}">
        <p14:creationId xmlns:p14="http://schemas.microsoft.com/office/powerpoint/2010/main" val="411053916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4531" y="164770"/>
            <a:ext cx="6871442" cy="6555641"/>
          </a:xfrm>
          <a:prstGeom prst="rect">
            <a:avLst/>
          </a:prstGeom>
          <a:noFill/>
        </p:spPr>
        <p:txBody>
          <a:bodyPr wrap="none" lIns="91440" tIns="45720" rIns="91440" bIns="45720">
            <a:spAutoFit/>
          </a:bodyPr>
          <a:lstStyle/>
          <a:p>
            <a:pPr algn="ctr"/>
            <a:r>
              <a:rPr lang="en-US" sz="6000" b="1" u="sng"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rPr>
              <a:t>QUESTIONS?</a:t>
            </a:r>
          </a:p>
          <a:p>
            <a:pPr algn="ctr"/>
            <a:endParaRPr lang="en-US" sz="6000" b="1" dirty="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endParaRPr>
          </a:p>
          <a:p>
            <a:pPr algn="ctr"/>
            <a:r>
              <a:rPr lang="en-US" sz="6000" b="1"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rPr>
              <a:t>Contact Information:</a:t>
            </a:r>
          </a:p>
          <a:p>
            <a:pPr algn="ctr"/>
            <a:endParaRPr lang="en-US" sz="6000" b="1"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endParaRPr>
          </a:p>
          <a:p>
            <a:pPr algn="ctr"/>
            <a:r>
              <a:rPr lang="en-US" sz="6000" b="1"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hlinkClick r:id="rId2"/>
              </a:rPr>
              <a:t>cldegeorge@d49.org</a:t>
            </a:r>
            <a:endParaRPr lang="en-US" sz="6000" b="1"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endParaRPr>
          </a:p>
          <a:p>
            <a:pPr algn="ctr"/>
            <a:endParaRPr lang="en-US" sz="6000" b="1" dirty="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endParaRPr>
          </a:p>
          <a:p>
            <a:pPr algn="ctr"/>
            <a:r>
              <a:rPr lang="en-US" sz="6000" b="1"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rPr>
              <a:t>719-495-5527</a:t>
            </a:r>
          </a:p>
        </p:txBody>
      </p:sp>
    </p:spTree>
    <p:extLst>
      <p:ext uri="{BB962C8B-B14F-4D97-AF65-F5344CB8AC3E}">
        <p14:creationId xmlns:p14="http://schemas.microsoft.com/office/powerpoint/2010/main" val="276017039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extLst>
              <p:ext uri="{D42A27DB-BD31-4B8C-83A1-F6EECF244321}">
                <p14:modId xmlns:p14="http://schemas.microsoft.com/office/powerpoint/2010/main" val="3567368887"/>
              </p:ext>
            </p:extLst>
          </p:nvPr>
        </p:nvGraphicFramePr>
        <p:xfrm>
          <a:off x="0" y="864871"/>
          <a:ext cx="8462211" cy="582341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524000" y="76200"/>
            <a:ext cx="5286423" cy="830997"/>
          </a:xfrm>
          <a:prstGeom prst="rect">
            <a:avLst/>
          </a:prstGeom>
          <a:noFill/>
        </p:spPr>
        <p:txBody>
          <a:bodyPr wrap="none" rtlCol="0">
            <a:spAutoFit/>
          </a:bodyPr>
          <a:lstStyle/>
          <a:p>
            <a:pPr algn="ctr"/>
            <a:r>
              <a:rPr lang="en-US" sz="2400" b="1" dirty="0" smtClean="0"/>
              <a:t>College Readiness – Percent of Students </a:t>
            </a:r>
          </a:p>
          <a:p>
            <a:pPr algn="ctr"/>
            <a:r>
              <a:rPr lang="en-US" sz="2400" b="1" u="sng" dirty="0" smtClean="0"/>
              <a:t>Not Needing </a:t>
            </a:r>
            <a:r>
              <a:rPr lang="en-US" sz="2400" b="1" dirty="0" smtClean="0"/>
              <a:t>Remediation</a:t>
            </a:r>
            <a:endParaRPr lang="en-US" sz="2400" b="1" dirty="0"/>
          </a:p>
        </p:txBody>
      </p:sp>
      <p:sp>
        <p:nvSpPr>
          <p:cNvPr id="6" name="TextBox 5"/>
          <p:cNvSpPr txBox="1"/>
          <p:nvPr/>
        </p:nvSpPr>
        <p:spPr>
          <a:xfrm>
            <a:off x="1143126" y="3708037"/>
            <a:ext cx="761747" cy="369332"/>
          </a:xfrm>
          <a:prstGeom prst="rect">
            <a:avLst/>
          </a:prstGeom>
          <a:noFill/>
        </p:spPr>
        <p:txBody>
          <a:bodyPr wrap="none" rtlCol="0">
            <a:spAutoFit/>
          </a:bodyPr>
          <a:lstStyle/>
          <a:p>
            <a:r>
              <a:rPr lang="en-US" b="1" dirty="0" smtClean="0"/>
              <a:t>41.0%</a:t>
            </a:r>
            <a:endParaRPr lang="en-US" b="1" dirty="0"/>
          </a:p>
        </p:txBody>
      </p:sp>
      <p:sp>
        <p:nvSpPr>
          <p:cNvPr id="7" name="TextBox 6"/>
          <p:cNvSpPr txBox="1"/>
          <p:nvPr/>
        </p:nvSpPr>
        <p:spPr>
          <a:xfrm>
            <a:off x="5025316" y="1844298"/>
            <a:ext cx="765579" cy="369332"/>
          </a:xfrm>
          <a:prstGeom prst="rect">
            <a:avLst/>
          </a:prstGeom>
          <a:noFill/>
        </p:spPr>
        <p:txBody>
          <a:bodyPr wrap="none" rtlCol="0">
            <a:spAutoFit/>
          </a:bodyPr>
          <a:lstStyle/>
          <a:p>
            <a:r>
              <a:rPr lang="en-US" b="1" dirty="0" smtClean="0"/>
              <a:t>68.3%</a:t>
            </a:r>
            <a:endParaRPr lang="en-US" b="1" dirty="0"/>
          </a:p>
        </p:txBody>
      </p:sp>
    </p:spTree>
    <p:extLst>
      <p:ext uri="{BB962C8B-B14F-4D97-AF65-F5344CB8AC3E}">
        <p14:creationId xmlns:p14="http://schemas.microsoft.com/office/powerpoint/2010/main" val="405410581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87887" y="149544"/>
            <a:ext cx="5543104" cy="830997"/>
          </a:xfrm>
          <a:prstGeom prst="rect">
            <a:avLst/>
          </a:prstGeom>
          <a:noFill/>
        </p:spPr>
        <p:txBody>
          <a:bodyPr wrap="none" rtlCol="0">
            <a:spAutoFit/>
          </a:bodyPr>
          <a:lstStyle/>
          <a:p>
            <a:pPr algn="ctr"/>
            <a:r>
              <a:rPr lang="en-US" sz="2400" b="1" dirty="0" smtClean="0"/>
              <a:t>Percent of Students </a:t>
            </a:r>
            <a:r>
              <a:rPr lang="en-US" sz="2400" b="1" u="sng" dirty="0" smtClean="0"/>
              <a:t>Needing</a:t>
            </a:r>
            <a:r>
              <a:rPr lang="en-US" sz="2400" b="1" dirty="0" smtClean="0"/>
              <a:t> Remediation</a:t>
            </a:r>
          </a:p>
          <a:p>
            <a:pPr algn="ctr"/>
            <a:r>
              <a:rPr lang="en-US" sz="2400" b="1" dirty="0" smtClean="0"/>
              <a:t>at the College Level</a:t>
            </a:r>
            <a:endParaRPr lang="en-US" sz="2400" b="1" dirty="0"/>
          </a:p>
        </p:txBody>
      </p:sp>
      <p:graphicFrame>
        <p:nvGraphicFramePr>
          <p:cNvPr id="4" name="Table 3"/>
          <p:cNvGraphicFramePr>
            <a:graphicFrameLocks noGrp="1"/>
          </p:cNvGraphicFramePr>
          <p:nvPr>
            <p:extLst>
              <p:ext uri="{D42A27DB-BD31-4B8C-83A1-F6EECF244321}">
                <p14:modId xmlns:p14="http://schemas.microsoft.com/office/powerpoint/2010/main" val="3006722915"/>
              </p:ext>
            </p:extLst>
          </p:nvPr>
        </p:nvGraphicFramePr>
        <p:xfrm>
          <a:off x="708522" y="1397000"/>
          <a:ext cx="7379372" cy="4378160"/>
        </p:xfrm>
        <a:graphic>
          <a:graphicData uri="http://schemas.openxmlformats.org/drawingml/2006/table">
            <a:tbl>
              <a:tblPr firstRow="1" bandRow="1">
                <a:tableStyleId>{5C22544A-7EE6-4342-B048-85BDC9FD1C3A}</a:tableStyleId>
              </a:tblPr>
              <a:tblGrid>
                <a:gridCol w="1844843"/>
                <a:gridCol w="1844843"/>
                <a:gridCol w="1844843"/>
                <a:gridCol w="1844843"/>
              </a:tblGrid>
              <a:tr h="875632">
                <a:tc>
                  <a:txBody>
                    <a:bodyPr/>
                    <a:lstStyle/>
                    <a:p>
                      <a:pPr algn="ctr"/>
                      <a:endParaRPr lang="en-US" sz="2800" b="1" dirty="0"/>
                    </a:p>
                  </a:txBody>
                  <a:tcPr/>
                </a:tc>
                <a:tc>
                  <a:txBody>
                    <a:bodyPr/>
                    <a:lstStyle/>
                    <a:p>
                      <a:pPr algn="ctr"/>
                      <a:r>
                        <a:rPr lang="en-US" sz="2800" b="1" dirty="0" smtClean="0">
                          <a:solidFill>
                            <a:schemeClr val="tx1"/>
                          </a:solidFill>
                        </a:rPr>
                        <a:t>2012</a:t>
                      </a:r>
                      <a:endParaRPr lang="en-US" sz="2800" b="1" dirty="0">
                        <a:solidFill>
                          <a:schemeClr val="tx1"/>
                        </a:solidFill>
                      </a:endParaRPr>
                    </a:p>
                  </a:txBody>
                  <a:tcPr/>
                </a:tc>
                <a:tc>
                  <a:txBody>
                    <a:bodyPr/>
                    <a:lstStyle/>
                    <a:p>
                      <a:pPr algn="ctr"/>
                      <a:r>
                        <a:rPr lang="en-US" sz="2800" b="1" dirty="0" smtClean="0">
                          <a:solidFill>
                            <a:srgbClr val="2F2B20"/>
                          </a:solidFill>
                        </a:rPr>
                        <a:t>2013</a:t>
                      </a:r>
                      <a:endParaRPr lang="en-US" sz="2800" b="1" dirty="0">
                        <a:solidFill>
                          <a:srgbClr val="2F2B20"/>
                        </a:solidFill>
                      </a:endParaRPr>
                    </a:p>
                  </a:txBody>
                  <a:tcPr/>
                </a:tc>
                <a:tc>
                  <a:txBody>
                    <a:bodyPr/>
                    <a:lstStyle/>
                    <a:p>
                      <a:pPr algn="ctr"/>
                      <a:r>
                        <a:rPr lang="en-US" sz="2800" b="1" dirty="0" smtClean="0">
                          <a:solidFill>
                            <a:srgbClr val="2F2B20"/>
                          </a:solidFill>
                        </a:rPr>
                        <a:t>2014</a:t>
                      </a:r>
                      <a:endParaRPr lang="en-US" sz="2800" b="1" dirty="0">
                        <a:solidFill>
                          <a:srgbClr val="2F2B20"/>
                        </a:solidFill>
                      </a:endParaRPr>
                    </a:p>
                  </a:txBody>
                  <a:tcPr/>
                </a:tc>
              </a:tr>
              <a:tr h="875632">
                <a:tc>
                  <a:txBody>
                    <a:bodyPr/>
                    <a:lstStyle/>
                    <a:p>
                      <a:pPr algn="ctr"/>
                      <a:r>
                        <a:rPr lang="en-US" sz="2800" b="1" dirty="0" smtClean="0"/>
                        <a:t>Colorado</a:t>
                      </a:r>
                      <a:endParaRPr lang="en-US" sz="2800" b="1" dirty="0"/>
                    </a:p>
                  </a:txBody>
                  <a:tcPr/>
                </a:tc>
                <a:tc>
                  <a:txBody>
                    <a:bodyPr/>
                    <a:lstStyle/>
                    <a:p>
                      <a:pPr algn="ctr"/>
                      <a:r>
                        <a:rPr lang="en-US" sz="2800" b="1" dirty="0" smtClean="0"/>
                        <a:t>41.4%</a:t>
                      </a:r>
                      <a:endParaRPr lang="en-US" sz="2800" b="1" dirty="0"/>
                    </a:p>
                  </a:txBody>
                  <a:tcPr/>
                </a:tc>
                <a:tc>
                  <a:txBody>
                    <a:bodyPr/>
                    <a:lstStyle/>
                    <a:p>
                      <a:pPr algn="ctr"/>
                      <a:r>
                        <a:rPr lang="en-US" sz="2800" b="1" dirty="0" smtClean="0"/>
                        <a:t>40%</a:t>
                      </a:r>
                      <a:endParaRPr lang="en-US" sz="2800" b="1" dirty="0"/>
                    </a:p>
                  </a:txBody>
                  <a:tcPr/>
                </a:tc>
                <a:tc>
                  <a:txBody>
                    <a:bodyPr/>
                    <a:lstStyle/>
                    <a:p>
                      <a:pPr algn="ctr"/>
                      <a:r>
                        <a:rPr lang="en-US" sz="2800" b="1" dirty="0" smtClean="0"/>
                        <a:t>37%</a:t>
                      </a:r>
                      <a:endParaRPr lang="en-US" sz="2800" b="1" dirty="0"/>
                    </a:p>
                  </a:txBody>
                  <a:tcPr/>
                </a:tc>
              </a:tr>
              <a:tr h="875632">
                <a:tc>
                  <a:txBody>
                    <a:bodyPr/>
                    <a:lstStyle/>
                    <a:p>
                      <a:pPr algn="ctr"/>
                      <a:r>
                        <a:rPr lang="en-US" sz="2800" b="1" dirty="0" smtClean="0"/>
                        <a:t>Falcon</a:t>
                      </a:r>
                      <a:endParaRPr lang="en-US" sz="2800" b="1" dirty="0"/>
                    </a:p>
                  </a:txBody>
                  <a:tcPr/>
                </a:tc>
                <a:tc>
                  <a:txBody>
                    <a:bodyPr/>
                    <a:lstStyle/>
                    <a:p>
                      <a:pPr algn="ctr"/>
                      <a:r>
                        <a:rPr lang="en-US" sz="2800" b="1" dirty="0" smtClean="0"/>
                        <a:t>59%</a:t>
                      </a:r>
                      <a:endParaRPr lang="en-US" sz="2800" b="1" dirty="0"/>
                    </a:p>
                  </a:txBody>
                  <a:tcPr/>
                </a:tc>
                <a:tc>
                  <a:txBody>
                    <a:bodyPr/>
                    <a:lstStyle/>
                    <a:p>
                      <a:pPr algn="ctr"/>
                      <a:r>
                        <a:rPr lang="en-US" sz="2800" b="1" dirty="0" smtClean="0"/>
                        <a:t>43.3%</a:t>
                      </a:r>
                      <a:endParaRPr lang="en-US" sz="2800" b="1" dirty="0"/>
                    </a:p>
                  </a:txBody>
                  <a:tcPr/>
                </a:tc>
                <a:tc>
                  <a:txBody>
                    <a:bodyPr/>
                    <a:lstStyle/>
                    <a:p>
                      <a:pPr algn="ctr"/>
                      <a:r>
                        <a:rPr lang="en-US" sz="2800" b="1" dirty="0" smtClean="0"/>
                        <a:t>31.7%</a:t>
                      </a:r>
                      <a:endParaRPr lang="en-US" sz="2800" b="1" dirty="0"/>
                    </a:p>
                  </a:txBody>
                  <a:tcPr>
                    <a:solidFill>
                      <a:srgbClr val="FFFF00"/>
                    </a:solidFill>
                  </a:tcPr>
                </a:tc>
              </a:tr>
              <a:tr h="875632">
                <a:tc>
                  <a:txBody>
                    <a:bodyPr/>
                    <a:lstStyle/>
                    <a:p>
                      <a:pPr algn="ctr"/>
                      <a:r>
                        <a:rPr lang="en-US" sz="2800" b="1" dirty="0" smtClean="0"/>
                        <a:t>Sand Creek</a:t>
                      </a:r>
                      <a:endParaRPr lang="en-US" sz="2800" b="1" dirty="0"/>
                    </a:p>
                  </a:txBody>
                  <a:tcPr/>
                </a:tc>
                <a:tc>
                  <a:txBody>
                    <a:bodyPr/>
                    <a:lstStyle/>
                    <a:p>
                      <a:pPr algn="ctr"/>
                      <a:r>
                        <a:rPr lang="en-US" sz="2800" b="1" dirty="0" smtClean="0"/>
                        <a:t>51.6%</a:t>
                      </a:r>
                      <a:endParaRPr lang="en-US" sz="2800" b="1" dirty="0"/>
                    </a:p>
                  </a:txBody>
                  <a:tcPr/>
                </a:tc>
                <a:tc>
                  <a:txBody>
                    <a:bodyPr/>
                    <a:lstStyle/>
                    <a:p>
                      <a:pPr algn="ctr"/>
                      <a:r>
                        <a:rPr lang="en-US" sz="2800" b="1" dirty="0" smtClean="0"/>
                        <a:t>57.3%</a:t>
                      </a:r>
                      <a:endParaRPr lang="en-US" sz="2800" b="1" dirty="0"/>
                    </a:p>
                  </a:txBody>
                  <a:tcPr/>
                </a:tc>
                <a:tc>
                  <a:txBody>
                    <a:bodyPr/>
                    <a:lstStyle/>
                    <a:p>
                      <a:pPr algn="ctr"/>
                      <a:r>
                        <a:rPr lang="en-US" sz="2800" b="1" dirty="0" smtClean="0"/>
                        <a:t>45.7%</a:t>
                      </a:r>
                      <a:endParaRPr lang="en-US" sz="2800" b="1" dirty="0"/>
                    </a:p>
                  </a:txBody>
                  <a:tcPr/>
                </a:tc>
              </a:tr>
              <a:tr h="875632">
                <a:tc>
                  <a:txBody>
                    <a:bodyPr/>
                    <a:lstStyle/>
                    <a:p>
                      <a:pPr algn="ctr"/>
                      <a:r>
                        <a:rPr lang="en-US" sz="2800" b="1" dirty="0" smtClean="0"/>
                        <a:t>Vista Ridge</a:t>
                      </a:r>
                      <a:endParaRPr lang="en-US" sz="2800" b="1" dirty="0"/>
                    </a:p>
                  </a:txBody>
                  <a:tcPr/>
                </a:tc>
                <a:tc>
                  <a:txBody>
                    <a:bodyPr/>
                    <a:lstStyle/>
                    <a:p>
                      <a:pPr algn="ctr"/>
                      <a:endParaRPr lang="en-US" sz="2800" b="1" dirty="0"/>
                    </a:p>
                  </a:txBody>
                  <a:tcPr/>
                </a:tc>
                <a:tc>
                  <a:txBody>
                    <a:bodyPr/>
                    <a:lstStyle/>
                    <a:p>
                      <a:pPr algn="ctr"/>
                      <a:r>
                        <a:rPr lang="en-US" sz="2800" b="1" dirty="0" smtClean="0"/>
                        <a:t>48.7%</a:t>
                      </a:r>
                      <a:endParaRPr lang="en-US" sz="2800" b="1" dirty="0"/>
                    </a:p>
                  </a:txBody>
                  <a:tcPr/>
                </a:tc>
                <a:tc>
                  <a:txBody>
                    <a:bodyPr/>
                    <a:lstStyle/>
                    <a:p>
                      <a:pPr algn="ctr"/>
                      <a:r>
                        <a:rPr lang="en-US" sz="2800" b="1" dirty="0" smtClean="0"/>
                        <a:t>38.7%</a:t>
                      </a:r>
                      <a:endParaRPr lang="en-US" sz="2800" b="1" dirty="0"/>
                    </a:p>
                  </a:txBody>
                  <a:tcPr/>
                </a:tc>
              </a:tr>
            </a:tbl>
          </a:graphicData>
        </a:graphic>
      </p:graphicFrame>
    </p:spTree>
    <p:extLst>
      <p:ext uri="{BB962C8B-B14F-4D97-AF65-F5344CB8AC3E}">
        <p14:creationId xmlns:p14="http://schemas.microsoft.com/office/powerpoint/2010/main" val="6103412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080508451"/>
              </p:ext>
            </p:extLst>
          </p:nvPr>
        </p:nvGraphicFramePr>
        <p:xfrm>
          <a:off x="441158" y="1082842"/>
          <a:ext cx="7673474" cy="550778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749467" y="149544"/>
            <a:ext cx="4819949" cy="461665"/>
          </a:xfrm>
          <a:prstGeom prst="rect">
            <a:avLst/>
          </a:prstGeom>
          <a:noFill/>
        </p:spPr>
        <p:txBody>
          <a:bodyPr wrap="none" rtlCol="0">
            <a:spAutoFit/>
          </a:bodyPr>
          <a:lstStyle/>
          <a:p>
            <a:pPr algn="ctr"/>
            <a:r>
              <a:rPr lang="en-US" sz="2400" b="1" dirty="0" smtClean="0"/>
              <a:t>Grade Distribution Pre and Post SBG</a:t>
            </a:r>
          </a:p>
        </p:txBody>
      </p:sp>
    </p:spTree>
    <p:extLst>
      <p:ext uri="{BB962C8B-B14F-4D97-AF65-F5344CB8AC3E}">
        <p14:creationId xmlns:p14="http://schemas.microsoft.com/office/powerpoint/2010/main" val="10150695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750143" y="149544"/>
            <a:ext cx="4818597" cy="830997"/>
          </a:xfrm>
          <a:prstGeom prst="rect">
            <a:avLst/>
          </a:prstGeom>
          <a:noFill/>
        </p:spPr>
        <p:txBody>
          <a:bodyPr wrap="none" rtlCol="0">
            <a:spAutoFit/>
          </a:bodyPr>
          <a:lstStyle/>
          <a:p>
            <a:pPr algn="ctr"/>
            <a:r>
              <a:rPr lang="en-US" sz="2400" b="1" dirty="0" smtClean="0"/>
              <a:t>Grade Distribution Pre and Post SBG</a:t>
            </a:r>
          </a:p>
          <a:p>
            <a:pPr algn="ctr"/>
            <a:r>
              <a:rPr lang="en-US" sz="2400" b="1" dirty="0" smtClean="0"/>
              <a:t>(Percentages)</a:t>
            </a:r>
          </a:p>
        </p:txBody>
      </p:sp>
      <p:graphicFrame>
        <p:nvGraphicFramePr>
          <p:cNvPr id="8" name="Table 7"/>
          <p:cNvGraphicFramePr>
            <a:graphicFrameLocks noGrp="1"/>
          </p:cNvGraphicFramePr>
          <p:nvPr>
            <p:extLst>
              <p:ext uri="{D42A27DB-BD31-4B8C-83A1-F6EECF244321}">
                <p14:modId xmlns:p14="http://schemas.microsoft.com/office/powerpoint/2010/main" val="2796014647"/>
              </p:ext>
            </p:extLst>
          </p:nvPr>
        </p:nvGraphicFramePr>
        <p:xfrm>
          <a:off x="1203159" y="1256630"/>
          <a:ext cx="6096000" cy="4536174"/>
        </p:xfrm>
        <a:graphic>
          <a:graphicData uri="http://schemas.openxmlformats.org/drawingml/2006/table">
            <a:tbl>
              <a:tblPr firstRow="1" bandRow="1">
                <a:tableStyleId>{5C22544A-7EE6-4342-B048-85BDC9FD1C3A}</a:tableStyleId>
              </a:tblPr>
              <a:tblGrid>
                <a:gridCol w="1524000"/>
                <a:gridCol w="1524000"/>
                <a:gridCol w="1524000"/>
                <a:gridCol w="1524000"/>
              </a:tblGrid>
              <a:tr h="756029">
                <a:tc>
                  <a:txBody>
                    <a:bodyPr/>
                    <a:lstStyle/>
                    <a:p>
                      <a:pPr algn="ctr"/>
                      <a:r>
                        <a:rPr lang="en-US" dirty="0" smtClean="0">
                          <a:solidFill>
                            <a:srgbClr val="2F2B20"/>
                          </a:solidFill>
                        </a:rPr>
                        <a:t>GRADE</a:t>
                      </a:r>
                      <a:endParaRPr lang="en-US" dirty="0">
                        <a:solidFill>
                          <a:srgbClr val="2F2B20"/>
                        </a:solidFill>
                      </a:endParaRPr>
                    </a:p>
                  </a:txBody>
                  <a:tcPr/>
                </a:tc>
                <a:tc>
                  <a:txBody>
                    <a:bodyPr/>
                    <a:lstStyle/>
                    <a:p>
                      <a:pPr algn="ctr"/>
                      <a:r>
                        <a:rPr lang="en-US" dirty="0" smtClean="0">
                          <a:solidFill>
                            <a:srgbClr val="2F2B20"/>
                          </a:solidFill>
                        </a:rPr>
                        <a:t>2011/2012</a:t>
                      </a:r>
                    </a:p>
                    <a:p>
                      <a:pPr algn="ctr"/>
                      <a:r>
                        <a:rPr lang="en-US" dirty="0" smtClean="0">
                          <a:solidFill>
                            <a:srgbClr val="2F2B20"/>
                          </a:solidFill>
                        </a:rPr>
                        <a:t>PRE SBG</a:t>
                      </a:r>
                      <a:endParaRPr lang="en-US" dirty="0">
                        <a:solidFill>
                          <a:srgbClr val="2F2B20"/>
                        </a:solidFill>
                      </a:endParaRPr>
                    </a:p>
                  </a:txBody>
                  <a:tcPr/>
                </a:tc>
                <a:tc>
                  <a:txBody>
                    <a:bodyPr/>
                    <a:lstStyle/>
                    <a:p>
                      <a:pPr algn="ctr"/>
                      <a:r>
                        <a:rPr lang="en-US" dirty="0" smtClean="0">
                          <a:solidFill>
                            <a:srgbClr val="2F2B20"/>
                          </a:solidFill>
                        </a:rPr>
                        <a:t>2012/13</a:t>
                      </a:r>
                    </a:p>
                    <a:p>
                      <a:pPr algn="ctr"/>
                      <a:r>
                        <a:rPr lang="en-US" dirty="0" smtClean="0">
                          <a:solidFill>
                            <a:srgbClr val="2F2B20"/>
                          </a:solidFill>
                        </a:rPr>
                        <a:t>POST SBG</a:t>
                      </a:r>
                      <a:endParaRPr lang="en-US" dirty="0">
                        <a:solidFill>
                          <a:srgbClr val="2F2B20"/>
                        </a:solidFill>
                      </a:endParaRPr>
                    </a:p>
                  </a:txBody>
                  <a:tcPr/>
                </a:tc>
                <a:tc>
                  <a:txBody>
                    <a:bodyPr/>
                    <a:lstStyle/>
                    <a:p>
                      <a:pPr algn="ctr"/>
                      <a:r>
                        <a:rPr lang="en-US" dirty="0" smtClean="0">
                          <a:solidFill>
                            <a:srgbClr val="2F2B20"/>
                          </a:solidFill>
                        </a:rPr>
                        <a:t>2013/14</a:t>
                      </a:r>
                    </a:p>
                    <a:p>
                      <a:pPr algn="ctr"/>
                      <a:r>
                        <a:rPr lang="en-US" dirty="0" smtClean="0">
                          <a:solidFill>
                            <a:srgbClr val="2F2B20"/>
                          </a:solidFill>
                        </a:rPr>
                        <a:t>POST SBG</a:t>
                      </a:r>
                      <a:endParaRPr lang="en-US" dirty="0">
                        <a:solidFill>
                          <a:srgbClr val="2F2B20"/>
                        </a:solidFill>
                      </a:endParaRPr>
                    </a:p>
                  </a:txBody>
                  <a:tcPr/>
                </a:tc>
              </a:tr>
              <a:tr h="756029">
                <a:tc>
                  <a:txBody>
                    <a:bodyPr/>
                    <a:lstStyle/>
                    <a:p>
                      <a:pPr algn="ctr"/>
                      <a:r>
                        <a:rPr lang="en-US" b="1" dirty="0" smtClean="0">
                          <a:solidFill>
                            <a:srgbClr val="2F2B20"/>
                          </a:solidFill>
                        </a:rPr>
                        <a:t>A</a:t>
                      </a:r>
                      <a:endParaRPr lang="en-US" b="1" dirty="0">
                        <a:solidFill>
                          <a:srgbClr val="2F2B20"/>
                        </a:solidFill>
                      </a:endParaRPr>
                    </a:p>
                  </a:txBody>
                  <a:tcPr/>
                </a:tc>
                <a:tc>
                  <a:txBody>
                    <a:bodyPr/>
                    <a:lstStyle/>
                    <a:p>
                      <a:pPr algn="ctr"/>
                      <a:r>
                        <a:rPr lang="en-US" b="1" dirty="0" smtClean="0">
                          <a:solidFill>
                            <a:srgbClr val="2F2B20"/>
                          </a:solidFill>
                        </a:rPr>
                        <a:t>33</a:t>
                      </a:r>
                      <a:endParaRPr lang="en-US" b="1" dirty="0">
                        <a:solidFill>
                          <a:srgbClr val="2F2B20"/>
                        </a:solidFill>
                      </a:endParaRPr>
                    </a:p>
                  </a:txBody>
                  <a:tcPr/>
                </a:tc>
                <a:tc>
                  <a:txBody>
                    <a:bodyPr/>
                    <a:lstStyle/>
                    <a:p>
                      <a:pPr algn="ctr"/>
                      <a:r>
                        <a:rPr lang="en-US" b="1" dirty="0" smtClean="0">
                          <a:solidFill>
                            <a:srgbClr val="2F2B20"/>
                          </a:solidFill>
                        </a:rPr>
                        <a:t>31</a:t>
                      </a:r>
                      <a:endParaRPr lang="en-US" b="1" dirty="0">
                        <a:solidFill>
                          <a:srgbClr val="2F2B20"/>
                        </a:solidFill>
                      </a:endParaRPr>
                    </a:p>
                  </a:txBody>
                  <a:tcPr/>
                </a:tc>
                <a:tc>
                  <a:txBody>
                    <a:bodyPr/>
                    <a:lstStyle/>
                    <a:p>
                      <a:pPr algn="ctr"/>
                      <a:r>
                        <a:rPr lang="en-US" b="1" dirty="0" smtClean="0">
                          <a:solidFill>
                            <a:srgbClr val="2F2B20"/>
                          </a:solidFill>
                        </a:rPr>
                        <a:t>30</a:t>
                      </a:r>
                      <a:endParaRPr lang="en-US" b="1" dirty="0">
                        <a:solidFill>
                          <a:srgbClr val="2F2B20"/>
                        </a:solidFill>
                      </a:endParaRPr>
                    </a:p>
                  </a:txBody>
                  <a:tcPr/>
                </a:tc>
              </a:tr>
              <a:tr h="756029">
                <a:tc>
                  <a:txBody>
                    <a:bodyPr/>
                    <a:lstStyle/>
                    <a:p>
                      <a:pPr algn="ctr"/>
                      <a:r>
                        <a:rPr lang="en-US" b="1" dirty="0" smtClean="0">
                          <a:solidFill>
                            <a:srgbClr val="2F2B20"/>
                          </a:solidFill>
                        </a:rPr>
                        <a:t>B</a:t>
                      </a:r>
                      <a:endParaRPr lang="en-US" b="1" dirty="0">
                        <a:solidFill>
                          <a:srgbClr val="2F2B20"/>
                        </a:solidFill>
                      </a:endParaRPr>
                    </a:p>
                  </a:txBody>
                  <a:tcPr/>
                </a:tc>
                <a:tc>
                  <a:txBody>
                    <a:bodyPr/>
                    <a:lstStyle/>
                    <a:p>
                      <a:pPr algn="ctr"/>
                      <a:r>
                        <a:rPr lang="en-US" b="1" dirty="0" smtClean="0">
                          <a:solidFill>
                            <a:srgbClr val="2F2B20"/>
                          </a:solidFill>
                        </a:rPr>
                        <a:t>27</a:t>
                      </a:r>
                      <a:endParaRPr lang="en-US" b="1" dirty="0">
                        <a:solidFill>
                          <a:srgbClr val="2F2B20"/>
                        </a:solidFill>
                      </a:endParaRPr>
                    </a:p>
                  </a:txBody>
                  <a:tcPr/>
                </a:tc>
                <a:tc>
                  <a:txBody>
                    <a:bodyPr/>
                    <a:lstStyle/>
                    <a:p>
                      <a:pPr algn="ctr"/>
                      <a:r>
                        <a:rPr lang="en-US" b="1" dirty="0" smtClean="0">
                          <a:solidFill>
                            <a:srgbClr val="2F2B20"/>
                          </a:solidFill>
                        </a:rPr>
                        <a:t>28</a:t>
                      </a:r>
                      <a:endParaRPr lang="en-US" b="1" dirty="0">
                        <a:solidFill>
                          <a:srgbClr val="2F2B20"/>
                        </a:solidFill>
                      </a:endParaRPr>
                    </a:p>
                  </a:txBody>
                  <a:tcPr/>
                </a:tc>
                <a:tc>
                  <a:txBody>
                    <a:bodyPr/>
                    <a:lstStyle/>
                    <a:p>
                      <a:pPr algn="ctr"/>
                      <a:r>
                        <a:rPr lang="en-US" b="1" dirty="0" smtClean="0">
                          <a:solidFill>
                            <a:srgbClr val="2F2B20"/>
                          </a:solidFill>
                        </a:rPr>
                        <a:t>28</a:t>
                      </a:r>
                      <a:endParaRPr lang="en-US" b="1" dirty="0">
                        <a:solidFill>
                          <a:srgbClr val="2F2B20"/>
                        </a:solidFill>
                      </a:endParaRPr>
                    </a:p>
                  </a:txBody>
                  <a:tcPr/>
                </a:tc>
              </a:tr>
              <a:tr h="756029">
                <a:tc>
                  <a:txBody>
                    <a:bodyPr/>
                    <a:lstStyle/>
                    <a:p>
                      <a:pPr algn="ctr"/>
                      <a:r>
                        <a:rPr lang="en-US" b="1" dirty="0" smtClean="0">
                          <a:solidFill>
                            <a:srgbClr val="2F2B20"/>
                          </a:solidFill>
                        </a:rPr>
                        <a:t>C</a:t>
                      </a:r>
                      <a:endParaRPr lang="en-US" b="1" dirty="0">
                        <a:solidFill>
                          <a:srgbClr val="2F2B20"/>
                        </a:solidFill>
                      </a:endParaRPr>
                    </a:p>
                  </a:txBody>
                  <a:tcPr/>
                </a:tc>
                <a:tc>
                  <a:txBody>
                    <a:bodyPr/>
                    <a:lstStyle/>
                    <a:p>
                      <a:pPr algn="ctr"/>
                      <a:r>
                        <a:rPr lang="en-US" b="1" dirty="0" smtClean="0">
                          <a:solidFill>
                            <a:srgbClr val="2F2B20"/>
                          </a:solidFill>
                        </a:rPr>
                        <a:t>22</a:t>
                      </a:r>
                      <a:endParaRPr lang="en-US" b="1" dirty="0">
                        <a:solidFill>
                          <a:srgbClr val="2F2B20"/>
                        </a:solidFill>
                      </a:endParaRPr>
                    </a:p>
                  </a:txBody>
                  <a:tcPr/>
                </a:tc>
                <a:tc>
                  <a:txBody>
                    <a:bodyPr/>
                    <a:lstStyle/>
                    <a:p>
                      <a:pPr algn="ctr"/>
                      <a:r>
                        <a:rPr lang="en-US" b="1" dirty="0" smtClean="0">
                          <a:solidFill>
                            <a:srgbClr val="2F2B20"/>
                          </a:solidFill>
                        </a:rPr>
                        <a:t>23</a:t>
                      </a:r>
                      <a:endParaRPr lang="en-US" b="1" dirty="0">
                        <a:solidFill>
                          <a:srgbClr val="2F2B20"/>
                        </a:solidFill>
                      </a:endParaRPr>
                    </a:p>
                  </a:txBody>
                  <a:tcPr/>
                </a:tc>
                <a:tc>
                  <a:txBody>
                    <a:bodyPr/>
                    <a:lstStyle/>
                    <a:p>
                      <a:pPr algn="ctr"/>
                      <a:r>
                        <a:rPr lang="en-US" b="1" dirty="0" smtClean="0">
                          <a:solidFill>
                            <a:srgbClr val="2F2B20"/>
                          </a:solidFill>
                        </a:rPr>
                        <a:t>24</a:t>
                      </a:r>
                      <a:endParaRPr lang="en-US" b="1" dirty="0">
                        <a:solidFill>
                          <a:srgbClr val="2F2B20"/>
                        </a:solidFill>
                      </a:endParaRPr>
                    </a:p>
                  </a:txBody>
                  <a:tcPr/>
                </a:tc>
              </a:tr>
              <a:tr h="756029">
                <a:tc>
                  <a:txBody>
                    <a:bodyPr/>
                    <a:lstStyle/>
                    <a:p>
                      <a:pPr algn="ctr"/>
                      <a:r>
                        <a:rPr lang="en-US" b="1" dirty="0" smtClean="0">
                          <a:solidFill>
                            <a:srgbClr val="2F2B20"/>
                          </a:solidFill>
                        </a:rPr>
                        <a:t>D</a:t>
                      </a:r>
                      <a:endParaRPr lang="en-US" b="1" dirty="0">
                        <a:solidFill>
                          <a:srgbClr val="2F2B20"/>
                        </a:solidFill>
                      </a:endParaRPr>
                    </a:p>
                  </a:txBody>
                  <a:tcPr/>
                </a:tc>
                <a:tc>
                  <a:txBody>
                    <a:bodyPr/>
                    <a:lstStyle/>
                    <a:p>
                      <a:pPr algn="ctr"/>
                      <a:r>
                        <a:rPr lang="en-US" b="1" dirty="0" smtClean="0">
                          <a:solidFill>
                            <a:srgbClr val="2F2B20"/>
                          </a:solidFill>
                        </a:rPr>
                        <a:t>12</a:t>
                      </a:r>
                      <a:endParaRPr lang="en-US" b="1" dirty="0">
                        <a:solidFill>
                          <a:srgbClr val="2F2B20"/>
                        </a:solidFill>
                      </a:endParaRPr>
                    </a:p>
                  </a:txBody>
                  <a:tcPr/>
                </a:tc>
                <a:tc>
                  <a:txBody>
                    <a:bodyPr/>
                    <a:lstStyle/>
                    <a:p>
                      <a:pPr algn="ctr"/>
                      <a:r>
                        <a:rPr lang="en-US" b="1" dirty="0" smtClean="0">
                          <a:solidFill>
                            <a:srgbClr val="2F2B20"/>
                          </a:solidFill>
                        </a:rPr>
                        <a:t>10</a:t>
                      </a:r>
                      <a:endParaRPr lang="en-US" b="1" dirty="0">
                        <a:solidFill>
                          <a:srgbClr val="2F2B20"/>
                        </a:solidFill>
                      </a:endParaRPr>
                    </a:p>
                  </a:txBody>
                  <a:tcPr/>
                </a:tc>
                <a:tc>
                  <a:txBody>
                    <a:bodyPr/>
                    <a:lstStyle/>
                    <a:p>
                      <a:pPr algn="ctr"/>
                      <a:r>
                        <a:rPr lang="en-US" b="1" dirty="0" smtClean="0">
                          <a:solidFill>
                            <a:srgbClr val="2F2B20"/>
                          </a:solidFill>
                        </a:rPr>
                        <a:t>12</a:t>
                      </a:r>
                      <a:endParaRPr lang="en-US" b="1" dirty="0">
                        <a:solidFill>
                          <a:srgbClr val="2F2B20"/>
                        </a:solidFill>
                      </a:endParaRPr>
                    </a:p>
                  </a:txBody>
                  <a:tcPr/>
                </a:tc>
              </a:tr>
              <a:tr h="756029">
                <a:tc>
                  <a:txBody>
                    <a:bodyPr/>
                    <a:lstStyle/>
                    <a:p>
                      <a:pPr algn="ctr"/>
                      <a:r>
                        <a:rPr lang="en-US" b="1" dirty="0" smtClean="0">
                          <a:solidFill>
                            <a:srgbClr val="2F2B20"/>
                          </a:solidFill>
                        </a:rPr>
                        <a:t>F</a:t>
                      </a:r>
                      <a:endParaRPr lang="en-US" b="1" dirty="0">
                        <a:solidFill>
                          <a:srgbClr val="2F2B20"/>
                        </a:solidFill>
                      </a:endParaRPr>
                    </a:p>
                  </a:txBody>
                  <a:tcPr/>
                </a:tc>
                <a:tc>
                  <a:txBody>
                    <a:bodyPr/>
                    <a:lstStyle/>
                    <a:p>
                      <a:pPr algn="ctr"/>
                      <a:r>
                        <a:rPr lang="en-US" b="1" dirty="0" smtClean="0">
                          <a:solidFill>
                            <a:srgbClr val="2F2B20"/>
                          </a:solidFill>
                        </a:rPr>
                        <a:t>4</a:t>
                      </a:r>
                      <a:endParaRPr lang="en-US" b="1" dirty="0">
                        <a:solidFill>
                          <a:srgbClr val="2F2B20"/>
                        </a:solidFill>
                      </a:endParaRPr>
                    </a:p>
                  </a:txBody>
                  <a:tcPr/>
                </a:tc>
                <a:tc>
                  <a:txBody>
                    <a:bodyPr/>
                    <a:lstStyle/>
                    <a:p>
                      <a:pPr algn="ctr"/>
                      <a:r>
                        <a:rPr lang="en-US" b="1" dirty="0" smtClean="0">
                          <a:solidFill>
                            <a:srgbClr val="2F2B20"/>
                          </a:solidFill>
                        </a:rPr>
                        <a:t>6</a:t>
                      </a:r>
                      <a:endParaRPr lang="en-US" b="1" dirty="0">
                        <a:solidFill>
                          <a:srgbClr val="2F2B20"/>
                        </a:solidFill>
                      </a:endParaRPr>
                    </a:p>
                  </a:txBody>
                  <a:tcPr/>
                </a:tc>
                <a:tc>
                  <a:txBody>
                    <a:bodyPr/>
                    <a:lstStyle/>
                    <a:p>
                      <a:pPr algn="ctr"/>
                      <a:r>
                        <a:rPr lang="en-US" b="1" dirty="0" smtClean="0">
                          <a:solidFill>
                            <a:srgbClr val="2F2B20"/>
                          </a:solidFill>
                        </a:rPr>
                        <a:t>6</a:t>
                      </a:r>
                      <a:endParaRPr lang="en-US" b="1" dirty="0">
                        <a:solidFill>
                          <a:srgbClr val="2F2B20"/>
                        </a:solidFill>
                      </a:endParaRPr>
                    </a:p>
                  </a:txBody>
                  <a:tcPr/>
                </a:tc>
              </a:tr>
            </a:tbl>
          </a:graphicData>
        </a:graphic>
      </p:graphicFrame>
    </p:spTree>
    <p:extLst>
      <p:ext uri="{BB962C8B-B14F-4D97-AF65-F5344CB8AC3E}">
        <p14:creationId xmlns:p14="http://schemas.microsoft.com/office/powerpoint/2010/main" val="406974424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7580" y="260451"/>
            <a:ext cx="7713579" cy="6401754"/>
          </a:xfrm>
          <a:prstGeom prst="rect">
            <a:avLst/>
          </a:prstGeom>
        </p:spPr>
        <p:txBody>
          <a:bodyPr wrap="square">
            <a:spAutoFit/>
          </a:bodyPr>
          <a:lstStyle/>
          <a:p>
            <a:pPr algn="ctr"/>
            <a:r>
              <a:rPr lang="en-US" sz="2800" b="1" dirty="0"/>
              <a:t>Minimum Colorado College and Career Ready Determinations Established by the Colorado State Board of Education</a:t>
            </a:r>
          </a:p>
          <a:p>
            <a:endParaRPr lang="en-US" dirty="0" smtClean="0"/>
          </a:p>
          <a:p>
            <a:r>
              <a:rPr lang="en-US" sz="2800" dirty="0" smtClean="0"/>
              <a:t>The </a:t>
            </a:r>
            <a:r>
              <a:rPr lang="en-US" sz="2800" dirty="0"/>
              <a:t>state’s minimum College and Career Ready Determinations for English, math, science and social studies are set to </a:t>
            </a:r>
            <a:r>
              <a:rPr lang="en-US" sz="2800" b="1" dirty="0">
                <a:solidFill>
                  <a:srgbClr val="FF0000"/>
                </a:solidFill>
              </a:rPr>
              <a:t>match proficiency levels </a:t>
            </a:r>
            <a:r>
              <a:rPr lang="en-US" sz="2800" dirty="0"/>
              <a:t>on the state assessment, higher education’s cut scores for placement in credit bearing classes, industry certificates, and the military’s cut scores for academic consideration for preferred career training. They are designed to be of approximate comparable rigor and will be refined, improved, and added to over time.</a:t>
            </a:r>
          </a:p>
          <a:p>
            <a:endParaRPr lang="en-US" sz="2800" dirty="0" smtClean="0"/>
          </a:p>
        </p:txBody>
      </p:sp>
    </p:spTree>
    <p:extLst>
      <p:ext uri="{BB962C8B-B14F-4D97-AF65-F5344CB8AC3E}">
        <p14:creationId xmlns:p14="http://schemas.microsoft.com/office/powerpoint/2010/main" val="2274361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7580" y="260451"/>
            <a:ext cx="7713579" cy="5016758"/>
          </a:xfrm>
          <a:prstGeom prst="rect">
            <a:avLst/>
          </a:prstGeom>
        </p:spPr>
        <p:txBody>
          <a:bodyPr wrap="square">
            <a:spAutoFit/>
          </a:bodyPr>
          <a:lstStyle/>
          <a:p>
            <a:pPr algn="ctr"/>
            <a:r>
              <a:rPr lang="en-US" sz="2800" b="1" dirty="0"/>
              <a:t>Minimum Colorado College and Career Ready Determinations Established by the Colorado State Board of Education</a:t>
            </a:r>
          </a:p>
          <a:p>
            <a:endParaRPr lang="en-US" dirty="0" smtClean="0"/>
          </a:p>
          <a:p>
            <a:endParaRPr lang="en-US" sz="2200" dirty="0" smtClean="0"/>
          </a:p>
          <a:p>
            <a:r>
              <a:rPr lang="en-US" sz="2800" dirty="0" smtClean="0"/>
              <a:t>Students </a:t>
            </a:r>
            <a:r>
              <a:rPr lang="en-US" sz="2800" b="1" dirty="0">
                <a:solidFill>
                  <a:srgbClr val="FF0000"/>
                </a:solidFill>
              </a:rPr>
              <a:t>must demonstrate competency </a:t>
            </a:r>
            <a:r>
              <a:rPr lang="en-US" sz="2800" dirty="0"/>
              <a:t>in each content area using any one of the items in the competency demonstration menu for that content area. Students wishing to attend four‐year postsecondary institutions will also need to meet the entrance requirements for their institutions of interest.</a:t>
            </a:r>
          </a:p>
        </p:txBody>
      </p:sp>
    </p:spTree>
    <p:extLst>
      <p:ext uri="{BB962C8B-B14F-4D97-AF65-F5344CB8AC3E}">
        <p14:creationId xmlns:p14="http://schemas.microsoft.com/office/powerpoint/2010/main" val="404709001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60793858"/>
              </p:ext>
            </p:extLst>
          </p:nvPr>
        </p:nvGraphicFramePr>
        <p:xfrm>
          <a:off x="120316" y="976483"/>
          <a:ext cx="8261680" cy="5681450"/>
        </p:xfrm>
        <a:graphic>
          <a:graphicData uri="http://schemas.openxmlformats.org/drawingml/2006/table">
            <a:tbl>
              <a:tblPr firstRow="1" bandRow="1">
                <a:tableStyleId>{5C22544A-7EE6-4342-B048-85BDC9FD1C3A}</a:tableStyleId>
              </a:tblPr>
              <a:tblGrid>
                <a:gridCol w="3649579"/>
                <a:gridCol w="1109579"/>
                <a:gridCol w="1082842"/>
                <a:gridCol w="1163052"/>
                <a:gridCol w="1256628"/>
              </a:tblGrid>
              <a:tr h="440129">
                <a:tc>
                  <a:txBody>
                    <a:bodyPr/>
                    <a:lstStyle/>
                    <a:p>
                      <a:pPr algn="ctr"/>
                      <a:r>
                        <a:rPr lang="en-US" dirty="0" smtClean="0">
                          <a:solidFill>
                            <a:srgbClr val="2F2B20"/>
                          </a:solidFill>
                        </a:rPr>
                        <a:t>Competency Demonstration</a:t>
                      </a:r>
                      <a:endParaRPr lang="en-US" dirty="0">
                        <a:solidFill>
                          <a:srgbClr val="2F2B20"/>
                        </a:solidFill>
                      </a:endParaRPr>
                    </a:p>
                  </a:txBody>
                  <a:tcPr/>
                </a:tc>
                <a:tc>
                  <a:txBody>
                    <a:bodyPr/>
                    <a:lstStyle/>
                    <a:p>
                      <a:pPr algn="ctr"/>
                      <a:r>
                        <a:rPr lang="en-US" dirty="0" smtClean="0">
                          <a:solidFill>
                            <a:srgbClr val="2F2B20"/>
                          </a:solidFill>
                        </a:rPr>
                        <a:t>English</a:t>
                      </a:r>
                      <a:endParaRPr lang="en-US" dirty="0">
                        <a:solidFill>
                          <a:srgbClr val="2F2B20"/>
                        </a:solidFill>
                      </a:endParaRPr>
                    </a:p>
                  </a:txBody>
                  <a:tcPr/>
                </a:tc>
                <a:tc>
                  <a:txBody>
                    <a:bodyPr/>
                    <a:lstStyle/>
                    <a:p>
                      <a:pPr algn="ctr"/>
                      <a:r>
                        <a:rPr lang="en-US" dirty="0" smtClean="0">
                          <a:solidFill>
                            <a:srgbClr val="2F2B20"/>
                          </a:solidFill>
                        </a:rPr>
                        <a:t>Math</a:t>
                      </a:r>
                      <a:endParaRPr lang="en-US" dirty="0">
                        <a:solidFill>
                          <a:srgbClr val="2F2B20"/>
                        </a:solidFill>
                      </a:endParaRPr>
                    </a:p>
                  </a:txBody>
                  <a:tcPr/>
                </a:tc>
                <a:tc>
                  <a:txBody>
                    <a:bodyPr/>
                    <a:lstStyle/>
                    <a:p>
                      <a:pPr algn="ctr"/>
                      <a:r>
                        <a:rPr lang="en-US" dirty="0" smtClean="0">
                          <a:solidFill>
                            <a:srgbClr val="2F2B20"/>
                          </a:solidFill>
                        </a:rPr>
                        <a:t>Science</a:t>
                      </a:r>
                      <a:endParaRPr lang="en-US" dirty="0">
                        <a:solidFill>
                          <a:srgbClr val="2F2B20"/>
                        </a:solidFill>
                      </a:endParaRPr>
                    </a:p>
                  </a:txBody>
                  <a:tcPr/>
                </a:tc>
                <a:tc>
                  <a:txBody>
                    <a:bodyPr/>
                    <a:lstStyle/>
                    <a:p>
                      <a:pPr algn="ctr"/>
                      <a:r>
                        <a:rPr lang="en-US" dirty="0" smtClean="0">
                          <a:solidFill>
                            <a:srgbClr val="2F2B20"/>
                          </a:solidFill>
                        </a:rPr>
                        <a:t>Social Studies</a:t>
                      </a:r>
                      <a:endParaRPr lang="en-US" dirty="0">
                        <a:solidFill>
                          <a:srgbClr val="2F2B20"/>
                        </a:solidFill>
                      </a:endParaRPr>
                    </a:p>
                  </a:txBody>
                  <a:tcPr/>
                </a:tc>
              </a:tr>
              <a:tr h="440129">
                <a:tc>
                  <a:txBody>
                    <a:bodyPr/>
                    <a:lstStyle/>
                    <a:p>
                      <a:pPr algn="ctr"/>
                      <a:r>
                        <a:rPr lang="en-US" b="1" dirty="0" smtClean="0"/>
                        <a:t>CMAS</a:t>
                      </a:r>
                      <a:endParaRPr lang="en-US" b="1"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smtClean="0"/>
                        <a:t>TBD</a:t>
                      </a:r>
                      <a:endParaRPr lang="en-US" dirty="0"/>
                    </a:p>
                  </a:txBody>
                  <a:tcPr/>
                </a:tc>
                <a:tc>
                  <a:txBody>
                    <a:bodyPr/>
                    <a:lstStyle/>
                    <a:p>
                      <a:pPr algn="ctr"/>
                      <a:r>
                        <a:rPr lang="en-US" dirty="0" smtClean="0"/>
                        <a:t>TBD</a:t>
                      </a:r>
                      <a:endParaRPr lang="en-US" dirty="0"/>
                    </a:p>
                  </a:txBody>
                  <a:tcPr/>
                </a:tc>
              </a:tr>
              <a:tr h="440129">
                <a:tc>
                  <a:txBody>
                    <a:bodyPr/>
                    <a:lstStyle/>
                    <a:p>
                      <a:pPr algn="ctr"/>
                      <a:r>
                        <a:rPr lang="en-US" b="1" dirty="0" smtClean="0"/>
                        <a:t>PARCC</a:t>
                      </a:r>
                      <a:endParaRPr lang="en-US" b="1" dirty="0"/>
                    </a:p>
                  </a:txBody>
                  <a:tcPr/>
                </a:tc>
                <a:tc>
                  <a:txBody>
                    <a:bodyPr/>
                    <a:lstStyle/>
                    <a:p>
                      <a:pPr algn="ctr"/>
                      <a:r>
                        <a:rPr lang="en-US" dirty="0" smtClean="0"/>
                        <a:t>4+</a:t>
                      </a:r>
                      <a:endParaRPr lang="en-US" dirty="0"/>
                    </a:p>
                  </a:txBody>
                  <a:tcPr/>
                </a:tc>
                <a:tc>
                  <a:txBody>
                    <a:bodyPr/>
                    <a:lstStyle/>
                    <a:p>
                      <a:pPr algn="ctr"/>
                      <a:r>
                        <a:rPr lang="en-US" dirty="0" smtClean="0"/>
                        <a:t>4+</a:t>
                      </a:r>
                      <a:endParaRPr lang="en-US" dirty="0"/>
                    </a:p>
                  </a:txBody>
                  <a:tcPr/>
                </a:tc>
                <a:tc>
                  <a:txBody>
                    <a:bodyPr/>
                    <a:lstStyle/>
                    <a:p>
                      <a:pPr algn="ctr"/>
                      <a:endParaRPr lang="en-US"/>
                    </a:p>
                  </a:txBody>
                  <a:tcPr/>
                </a:tc>
                <a:tc>
                  <a:txBody>
                    <a:bodyPr/>
                    <a:lstStyle/>
                    <a:p>
                      <a:pPr algn="ctr"/>
                      <a:endParaRPr lang="en-US"/>
                    </a:p>
                  </a:txBody>
                  <a:tcPr/>
                </a:tc>
              </a:tr>
              <a:tr h="440129">
                <a:tc>
                  <a:txBody>
                    <a:bodyPr/>
                    <a:lstStyle/>
                    <a:p>
                      <a:pPr algn="ctr"/>
                      <a:r>
                        <a:rPr lang="en-US" b="1" dirty="0" smtClean="0"/>
                        <a:t>ACT</a:t>
                      </a:r>
                      <a:endParaRPr lang="en-US" b="1" dirty="0"/>
                    </a:p>
                  </a:txBody>
                  <a:tcPr/>
                </a:tc>
                <a:tc>
                  <a:txBody>
                    <a:bodyPr/>
                    <a:lstStyle/>
                    <a:p>
                      <a:pPr algn="ctr"/>
                      <a:r>
                        <a:rPr lang="en-US" dirty="0" smtClean="0"/>
                        <a:t>18</a:t>
                      </a:r>
                      <a:endParaRPr lang="en-US" dirty="0"/>
                    </a:p>
                  </a:txBody>
                  <a:tcPr/>
                </a:tc>
                <a:tc>
                  <a:txBody>
                    <a:bodyPr/>
                    <a:lstStyle/>
                    <a:p>
                      <a:pPr algn="ctr"/>
                      <a:r>
                        <a:rPr lang="en-US" dirty="0" smtClean="0"/>
                        <a:t>19</a:t>
                      </a:r>
                      <a:endParaRPr lang="en-US" dirty="0"/>
                    </a:p>
                  </a:txBody>
                  <a:tcPr/>
                </a:tc>
                <a:tc>
                  <a:txBody>
                    <a:bodyPr/>
                    <a:lstStyle/>
                    <a:p>
                      <a:pPr algn="ctr"/>
                      <a:r>
                        <a:rPr lang="en-US" dirty="0" smtClean="0"/>
                        <a:t>TBD</a:t>
                      </a:r>
                      <a:endParaRPr lang="en-US" dirty="0"/>
                    </a:p>
                  </a:txBody>
                  <a:tcPr/>
                </a:tc>
                <a:tc>
                  <a:txBody>
                    <a:bodyPr/>
                    <a:lstStyle/>
                    <a:p>
                      <a:pPr algn="ctr"/>
                      <a:endParaRPr lang="en-US"/>
                    </a:p>
                  </a:txBody>
                  <a:tcPr/>
                </a:tc>
              </a:tr>
              <a:tr h="440129">
                <a:tc>
                  <a:txBody>
                    <a:bodyPr/>
                    <a:lstStyle/>
                    <a:p>
                      <a:pPr algn="ctr"/>
                      <a:r>
                        <a:rPr lang="en-US" b="1" dirty="0" smtClean="0"/>
                        <a:t>SAT</a:t>
                      </a:r>
                      <a:endParaRPr lang="en-US" b="1" dirty="0"/>
                    </a:p>
                  </a:txBody>
                  <a:tcPr/>
                </a:tc>
                <a:tc>
                  <a:txBody>
                    <a:bodyPr/>
                    <a:lstStyle/>
                    <a:p>
                      <a:pPr algn="ctr"/>
                      <a:r>
                        <a:rPr lang="en-US" dirty="0" smtClean="0"/>
                        <a:t>430</a:t>
                      </a:r>
                      <a:endParaRPr lang="en-US" dirty="0"/>
                    </a:p>
                  </a:txBody>
                  <a:tcPr/>
                </a:tc>
                <a:tc>
                  <a:txBody>
                    <a:bodyPr/>
                    <a:lstStyle/>
                    <a:p>
                      <a:pPr algn="ctr"/>
                      <a:r>
                        <a:rPr lang="en-US" dirty="0" smtClean="0"/>
                        <a:t>460</a:t>
                      </a:r>
                      <a:endParaRPr lang="en-US" dirty="0"/>
                    </a:p>
                  </a:txBody>
                  <a:tcPr/>
                </a:tc>
                <a:tc>
                  <a:txBody>
                    <a:bodyPr/>
                    <a:lstStyle/>
                    <a:p>
                      <a:pPr algn="ctr"/>
                      <a:endParaRPr lang="en-US" dirty="0"/>
                    </a:p>
                  </a:txBody>
                  <a:tcPr/>
                </a:tc>
                <a:tc>
                  <a:txBody>
                    <a:bodyPr/>
                    <a:lstStyle/>
                    <a:p>
                      <a:pPr algn="ctr"/>
                      <a:endParaRPr lang="en-US"/>
                    </a:p>
                  </a:txBody>
                  <a:tcPr/>
                </a:tc>
              </a:tr>
              <a:tr h="440129">
                <a:tc>
                  <a:txBody>
                    <a:bodyPr/>
                    <a:lstStyle/>
                    <a:p>
                      <a:pPr algn="ctr"/>
                      <a:r>
                        <a:rPr lang="en-US" b="1" dirty="0" smtClean="0"/>
                        <a:t>IB</a:t>
                      </a:r>
                      <a:endParaRPr lang="en-US" b="1" dirty="0"/>
                    </a:p>
                  </a:txBody>
                  <a:tcPr/>
                </a:tc>
                <a:tc>
                  <a:txBody>
                    <a:bodyPr/>
                    <a:lstStyle/>
                    <a:p>
                      <a:pPr algn="ctr"/>
                      <a:r>
                        <a:rPr lang="en-US" dirty="0" smtClean="0"/>
                        <a:t>3 or +</a:t>
                      </a:r>
                      <a:endParaRPr lang="en-US" dirty="0"/>
                    </a:p>
                  </a:txBody>
                  <a:tcPr/>
                </a:tc>
                <a:tc>
                  <a:txBody>
                    <a:bodyPr/>
                    <a:lstStyle/>
                    <a:p>
                      <a:pPr algn="ctr"/>
                      <a:r>
                        <a:rPr lang="en-US" dirty="0" smtClean="0"/>
                        <a:t>3 or +</a:t>
                      </a:r>
                      <a:endParaRPr lang="en-US" dirty="0"/>
                    </a:p>
                  </a:txBody>
                  <a:tcPr/>
                </a:tc>
                <a:tc>
                  <a:txBody>
                    <a:bodyPr/>
                    <a:lstStyle/>
                    <a:p>
                      <a:pPr algn="ctr"/>
                      <a:r>
                        <a:rPr lang="en-US" dirty="0" smtClean="0"/>
                        <a:t>3 or +</a:t>
                      </a:r>
                      <a:endParaRPr lang="en-US" dirty="0"/>
                    </a:p>
                  </a:txBody>
                  <a:tcPr/>
                </a:tc>
                <a:tc>
                  <a:txBody>
                    <a:bodyPr/>
                    <a:lstStyle/>
                    <a:p>
                      <a:pPr algn="ctr"/>
                      <a:r>
                        <a:rPr lang="en-US" dirty="0" smtClean="0"/>
                        <a:t>3 or +</a:t>
                      </a:r>
                      <a:endParaRPr lang="en-US" dirty="0"/>
                    </a:p>
                  </a:txBody>
                  <a:tcPr/>
                </a:tc>
              </a:tr>
              <a:tr h="440129">
                <a:tc>
                  <a:txBody>
                    <a:bodyPr/>
                    <a:lstStyle/>
                    <a:p>
                      <a:pPr algn="ctr"/>
                      <a:r>
                        <a:rPr lang="en-US" b="1" dirty="0" smtClean="0"/>
                        <a:t>AP</a:t>
                      </a:r>
                      <a:endParaRPr lang="en-US" b="1" dirty="0"/>
                    </a:p>
                  </a:txBody>
                  <a:tcPr/>
                </a:tc>
                <a:tc>
                  <a:txBody>
                    <a:bodyPr/>
                    <a:lstStyle/>
                    <a:p>
                      <a:pPr algn="ctr"/>
                      <a:r>
                        <a:rPr lang="en-US" dirty="0" smtClean="0"/>
                        <a:t>3 or +</a:t>
                      </a:r>
                      <a:endParaRPr lang="en-US" dirty="0"/>
                    </a:p>
                  </a:txBody>
                  <a:tcPr/>
                </a:tc>
                <a:tc>
                  <a:txBody>
                    <a:bodyPr/>
                    <a:lstStyle/>
                    <a:p>
                      <a:pPr algn="ctr"/>
                      <a:r>
                        <a:rPr lang="en-US" dirty="0" smtClean="0"/>
                        <a:t>3 or +</a:t>
                      </a:r>
                      <a:endParaRPr lang="en-US" dirty="0"/>
                    </a:p>
                  </a:txBody>
                  <a:tcPr/>
                </a:tc>
                <a:tc>
                  <a:txBody>
                    <a:bodyPr/>
                    <a:lstStyle/>
                    <a:p>
                      <a:pPr algn="ctr"/>
                      <a:r>
                        <a:rPr lang="en-US" dirty="0" smtClean="0"/>
                        <a:t>3 or +</a:t>
                      </a:r>
                      <a:endParaRPr lang="en-US" dirty="0"/>
                    </a:p>
                  </a:txBody>
                  <a:tcPr/>
                </a:tc>
                <a:tc>
                  <a:txBody>
                    <a:bodyPr/>
                    <a:lstStyle/>
                    <a:p>
                      <a:pPr algn="ctr"/>
                      <a:r>
                        <a:rPr lang="en-US" dirty="0" smtClean="0"/>
                        <a:t>3 or +</a:t>
                      </a:r>
                      <a:endParaRPr lang="en-US" dirty="0"/>
                    </a:p>
                  </a:txBody>
                  <a:tcPr/>
                </a:tc>
              </a:tr>
              <a:tr h="440129">
                <a:tc>
                  <a:txBody>
                    <a:bodyPr/>
                    <a:lstStyle/>
                    <a:p>
                      <a:pPr algn="ctr"/>
                      <a:r>
                        <a:rPr lang="en-US" b="1" dirty="0" smtClean="0"/>
                        <a:t>Verified</a:t>
                      </a:r>
                      <a:r>
                        <a:rPr lang="en-US" b="1" baseline="0" dirty="0" smtClean="0"/>
                        <a:t> District Capstone</a:t>
                      </a:r>
                      <a:endParaRPr lang="en-US" b="1" dirty="0"/>
                    </a:p>
                  </a:txBody>
                  <a:tcPr/>
                </a:tc>
                <a:tc>
                  <a:txBody>
                    <a:bodyPr/>
                    <a:lstStyle/>
                    <a:p>
                      <a:pPr algn="ctr"/>
                      <a:r>
                        <a:rPr lang="en-US" dirty="0" smtClean="0"/>
                        <a:t>TBD</a:t>
                      </a:r>
                      <a:endParaRPr lang="en-US" dirty="0"/>
                    </a:p>
                  </a:txBody>
                  <a:tcPr/>
                </a:tc>
                <a:tc>
                  <a:txBody>
                    <a:bodyPr/>
                    <a:lstStyle/>
                    <a:p>
                      <a:pPr algn="ctr"/>
                      <a:r>
                        <a:rPr lang="en-US" dirty="0" smtClean="0"/>
                        <a:t>TBD</a:t>
                      </a:r>
                      <a:endParaRPr lang="en-US" dirty="0"/>
                    </a:p>
                  </a:txBody>
                  <a:tcPr/>
                </a:tc>
                <a:tc>
                  <a:txBody>
                    <a:bodyPr/>
                    <a:lstStyle/>
                    <a:p>
                      <a:pPr algn="ctr"/>
                      <a:r>
                        <a:rPr lang="en-US" dirty="0" smtClean="0"/>
                        <a:t>TBD</a:t>
                      </a:r>
                      <a:endParaRPr lang="en-US" dirty="0"/>
                    </a:p>
                  </a:txBody>
                  <a:tcPr/>
                </a:tc>
                <a:tc>
                  <a:txBody>
                    <a:bodyPr/>
                    <a:lstStyle/>
                    <a:p>
                      <a:pPr algn="ctr"/>
                      <a:r>
                        <a:rPr lang="en-US" dirty="0" smtClean="0"/>
                        <a:t>TBD</a:t>
                      </a:r>
                      <a:endParaRPr lang="en-US" dirty="0"/>
                    </a:p>
                  </a:txBody>
                  <a:tcPr/>
                </a:tc>
              </a:tr>
              <a:tr h="440129">
                <a:tc>
                  <a:txBody>
                    <a:bodyPr/>
                    <a:lstStyle/>
                    <a:p>
                      <a:pPr algn="ctr"/>
                      <a:r>
                        <a:rPr lang="en-US" b="1" dirty="0" smtClean="0"/>
                        <a:t>Concurrent Enrollment Course</a:t>
                      </a:r>
                      <a:endParaRPr lang="en-US" b="1" dirty="0"/>
                    </a:p>
                  </a:txBody>
                  <a:tcPr/>
                </a:tc>
                <a:tc>
                  <a:txBody>
                    <a:bodyPr/>
                    <a:lstStyle/>
                    <a:p>
                      <a:pPr algn="ctr"/>
                      <a:r>
                        <a:rPr lang="en-US" dirty="0" smtClean="0"/>
                        <a:t>C or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C or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C or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C or +</a:t>
                      </a:r>
                    </a:p>
                  </a:txBody>
                  <a:tcPr/>
                </a:tc>
              </a:tr>
              <a:tr h="440129">
                <a:tc>
                  <a:txBody>
                    <a:bodyPr/>
                    <a:lstStyle/>
                    <a:p>
                      <a:pPr algn="ctr"/>
                      <a:r>
                        <a:rPr lang="en-US" b="1" dirty="0" smtClean="0"/>
                        <a:t>ASVAB</a:t>
                      </a:r>
                      <a:endParaRPr lang="en-US" b="1" dirty="0"/>
                    </a:p>
                  </a:txBody>
                  <a:tcPr/>
                </a:tc>
                <a:tc>
                  <a:txBody>
                    <a:bodyPr/>
                    <a:lstStyle/>
                    <a:p>
                      <a:pPr algn="ctr"/>
                      <a:r>
                        <a:rPr lang="en-US" dirty="0" smtClean="0"/>
                        <a:t>50</a:t>
                      </a:r>
                      <a:endParaRPr lang="en-US" dirty="0"/>
                    </a:p>
                  </a:txBody>
                  <a:tcPr/>
                </a:tc>
                <a:tc>
                  <a:txBody>
                    <a:bodyPr/>
                    <a:lstStyle/>
                    <a:p>
                      <a:pPr algn="ctr"/>
                      <a:r>
                        <a:rPr lang="en-US" dirty="0" smtClean="0"/>
                        <a:t>50</a:t>
                      </a:r>
                      <a:endParaRPr lang="en-US" dirty="0"/>
                    </a:p>
                  </a:txBody>
                  <a:tcPr/>
                </a:tc>
                <a:tc>
                  <a:txBody>
                    <a:bodyPr/>
                    <a:lstStyle/>
                    <a:p>
                      <a:pPr algn="ctr"/>
                      <a:endParaRPr lang="en-US" dirty="0"/>
                    </a:p>
                  </a:txBody>
                  <a:tcPr/>
                </a:tc>
                <a:tc>
                  <a:txBody>
                    <a:bodyPr/>
                    <a:lstStyle/>
                    <a:p>
                      <a:pPr algn="ctr"/>
                      <a:endParaRPr lang="en-US" dirty="0"/>
                    </a:p>
                  </a:txBody>
                  <a:tcPr/>
                </a:tc>
              </a:tr>
              <a:tr h="440129">
                <a:tc>
                  <a:txBody>
                    <a:bodyPr/>
                    <a:lstStyle/>
                    <a:p>
                      <a:pPr algn="ctr"/>
                      <a:r>
                        <a:rPr lang="en-US" b="1" dirty="0" smtClean="0"/>
                        <a:t>Select,</a:t>
                      </a:r>
                      <a:r>
                        <a:rPr lang="en-US" b="1" baseline="0" dirty="0" smtClean="0"/>
                        <a:t> Earned Industry Cert.</a:t>
                      </a:r>
                      <a:endParaRPr lang="en-US" b="1" dirty="0"/>
                    </a:p>
                  </a:txBody>
                  <a:tcPr/>
                </a:tc>
                <a:tc gridSpan="4">
                  <a:txBody>
                    <a:bodyPr/>
                    <a:lstStyle/>
                    <a:p>
                      <a:pPr algn="l"/>
                      <a:r>
                        <a:rPr lang="en-US" u="none" dirty="0" smtClean="0"/>
                        <a:t>Awarded</a:t>
                      </a:r>
                      <a:r>
                        <a:rPr lang="en-US" u="none" baseline="0" dirty="0" smtClean="0"/>
                        <a:t> (may qualify as interdisciplinary)</a:t>
                      </a:r>
                      <a:endParaRPr lang="en-US" u="none" dirty="0"/>
                    </a:p>
                  </a:txBody>
                  <a:tcPr/>
                </a:tc>
                <a:tc hMerge="1">
                  <a:txBody>
                    <a:bodyPr/>
                    <a:lstStyle/>
                    <a:p>
                      <a:pPr algn="ctr"/>
                      <a:endParaRPr lang="en-US" u="none" dirty="0"/>
                    </a:p>
                  </a:txBody>
                  <a:tcPr/>
                </a:tc>
                <a:tc hMerge="1">
                  <a:txBody>
                    <a:bodyPr/>
                    <a:lstStyle/>
                    <a:p>
                      <a:pPr algn="ctr"/>
                      <a:endParaRPr lang="en-US" u="none" dirty="0"/>
                    </a:p>
                  </a:txBody>
                  <a:tcPr/>
                </a:tc>
                <a:tc hMerge="1">
                  <a:txBody>
                    <a:bodyPr/>
                    <a:lstStyle/>
                    <a:p>
                      <a:pPr algn="ctr"/>
                      <a:endParaRPr lang="en-US" u="none" dirty="0"/>
                    </a:p>
                  </a:txBody>
                  <a:tcPr/>
                </a:tc>
              </a:tr>
              <a:tr h="440129">
                <a:tc>
                  <a:txBody>
                    <a:bodyPr/>
                    <a:lstStyle/>
                    <a:p>
                      <a:pPr algn="ctr"/>
                      <a:r>
                        <a:rPr lang="en-US" b="1" dirty="0" smtClean="0"/>
                        <a:t>Additional State Board Approved Demonstration of Competency</a:t>
                      </a:r>
                      <a:endParaRPr lang="en-US" b="1" dirty="0"/>
                    </a:p>
                  </a:txBody>
                  <a:tcPr/>
                </a:tc>
                <a:tc gridSpan="4">
                  <a:txBody>
                    <a:bodyPr/>
                    <a:lstStyle/>
                    <a:p>
                      <a:pPr algn="l"/>
                      <a:r>
                        <a:rPr lang="en-US" dirty="0" smtClean="0"/>
                        <a:t>Additions will be made as competency demonstrations become more standardized</a:t>
                      </a: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r>
            </a:tbl>
          </a:graphicData>
        </a:graphic>
      </p:graphicFrame>
      <p:sp>
        <p:nvSpPr>
          <p:cNvPr id="3" name="Rectangle 2"/>
          <p:cNvSpPr/>
          <p:nvPr/>
        </p:nvSpPr>
        <p:spPr>
          <a:xfrm>
            <a:off x="0" y="25962"/>
            <a:ext cx="8381996" cy="830997"/>
          </a:xfrm>
          <a:prstGeom prst="rect">
            <a:avLst/>
          </a:prstGeom>
        </p:spPr>
        <p:txBody>
          <a:bodyPr wrap="square">
            <a:spAutoFit/>
          </a:bodyPr>
          <a:lstStyle/>
          <a:p>
            <a:pPr algn="ctr"/>
            <a:r>
              <a:rPr lang="en-US" sz="2400" b="1" dirty="0"/>
              <a:t>Minimum Colorado College and Career Ready Determinations Established by the Colorado State Board of Education</a:t>
            </a:r>
          </a:p>
        </p:txBody>
      </p:sp>
    </p:spTree>
    <p:extLst>
      <p:ext uri="{BB962C8B-B14F-4D97-AF65-F5344CB8AC3E}">
        <p14:creationId xmlns:p14="http://schemas.microsoft.com/office/powerpoint/2010/main" val="329342067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474" y="1236961"/>
            <a:ext cx="7432842" cy="5262979"/>
          </a:xfrm>
          <a:prstGeom prst="rect">
            <a:avLst/>
          </a:prstGeom>
        </p:spPr>
        <p:txBody>
          <a:bodyPr wrap="square">
            <a:spAutoFit/>
          </a:bodyPr>
          <a:lstStyle/>
          <a:p>
            <a:r>
              <a:rPr lang="en-US" sz="2400" dirty="0" smtClean="0"/>
              <a:t>Hanover </a:t>
            </a:r>
            <a:r>
              <a:rPr lang="en-US" sz="2400" dirty="0"/>
              <a:t>Research Institute conducted a study on the relationship of standards-based grading and college admissions. </a:t>
            </a:r>
            <a:r>
              <a:rPr lang="en-US" sz="2400" dirty="0" smtClean="0"/>
              <a:t>Schools </a:t>
            </a:r>
            <a:r>
              <a:rPr lang="en-US" sz="2400" dirty="0"/>
              <a:t>included in the study were Harvard, Princeton, Yale, MIT, Cal Tech, Columbia, Duke, Brown, University of Chicago, Northwestern and other top ranked colleges and </a:t>
            </a:r>
            <a:r>
              <a:rPr lang="en-US" sz="2400" dirty="0" smtClean="0"/>
              <a:t>universities.</a:t>
            </a:r>
          </a:p>
          <a:p>
            <a:endParaRPr lang="en-US" sz="2400" dirty="0"/>
          </a:p>
          <a:p>
            <a:r>
              <a:rPr lang="en-US" sz="2400" dirty="0" smtClean="0"/>
              <a:t> </a:t>
            </a:r>
            <a:r>
              <a:rPr lang="en-US" sz="2400" dirty="0"/>
              <a:t>“Generally, admissions offices treat all grades as welcome indicators of high school performance while implicitly acknowledging that every school has a unique perspective, student body and system. </a:t>
            </a:r>
            <a:r>
              <a:rPr lang="en-US" sz="2400" b="1" dirty="0">
                <a:solidFill>
                  <a:srgbClr val="FF0000"/>
                </a:solidFill>
              </a:rPr>
              <a:t>None</a:t>
            </a:r>
            <a:r>
              <a:rPr lang="en-US" sz="2400" dirty="0"/>
              <a:t> of the college admissions offices contacted </a:t>
            </a:r>
            <a:r>
              <a:rPr lang="en-US" sz="2400" b="1" dirty="0">
                <a:solidFill>
                  <a:srgbClr val="FF0000"/>
                </a:solidFill>
              </a:rPr>
              <a:t>expressed a concern or negative view </a:t>
            </a:r>
            <a:r>
              <a:rPr lang="en-US" sz="2400" dirty="0"/>
              <a:t>of a transcript based on </a:t>
            </a:r>
            <a:r>
              <a:rPr lang="en-US" sz="2400" b="1" dirty="0">
                <a:solidFill>
                  <a:srgbClr val="FF0000"/>
                </a:solidFill>
              </a:rPr>
              <a:t>standards-based grading</a:t>
            </a:r>
            <a:r>
              <a:rPr lang="en-US" sz="2400" dirty="0"/>
              <a:t>.” </a:t>
            </a:r>
          </a:p>
        </p:txBody>
      </p:sp>
      <p:sp>
        <p:nvSpPr>
          <p:cNvPr id="3" name="TextBox 2"/>
          <p:cNvSpPr txBox="1"/>
          <p:nvPr/>
        </p:nvSpPr>
        <p:spPr>
          <a:xfrm>
            <a:off x="1526180" y="268929"/>
            <a:ext cx="5640887" cy="954107"/>
          </a:xfrm>
          <a:prstGeom prst="rect">
            <a:avLst/>
          </a:prstGeom>
          <a:noFill/>
        </p:spPr>
        <p:txBody>
          <a:bodyPr wrap="none" rtlCol="0">
            <a:spAutoFit/>
          </a:bodyPr>
          <a:lstStyle/>
          <a:p>
            <a:pPr algn="ctr"/>
            <a:r>
              <a:rPr lang="en-US" sz="2800" b="1" dirty="0" smtClean="0"/>
              <a:t>Leading Colleges are NOT Concerned</a:t>
            </a:r>
          </a:p>
          <a:p>
            <a:pPr algn="ctr"/>
            <a:r>
              <a:rPr lang="en-US" sz="2800" b="1" dirty="0" smtClean="0"/>
              <a:t>About Standards-based Grading</a:t>
            </a:r>
            <a:endParaRPr lang="en-US" sz="2800" dirty="0"/>
          </a:p>
        </p:txBody>
      </p:sp>
    </p:spTree>
    <p:extLst>
      <p:ext uri="{BB962C8B-B14F-4D97-AF65-F5344CB8AC3E}">
        <p14:creationId xmlns:p14="http://schemas.microsoft.com/office/powerpoint/2010/main" val="274791899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7142</TotalTime>
  <Words>691</Words>
  <Application>Microsoft Macintosh PowerPoint</Application>
  <PresentationFormat>On-screen Show (4:3)</PresentationFormat>
  <Paragraphs>163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Adjacency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Falcon High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Cheryl Goodyear-DeGeorge</dc:creator>
  <cp:lastModifiedBy>Cheryl Goodyear-DeGeorge</cp:lastModifiedBy>
  <cp:revision>28</cp:revision>
  <dcterms:created xsi:type="dcterms:W3CDTF">2014-10-31T18:26:28Z</dcterms:created>
  <dcterms:modified xsi:type="dcterms:W3CDTF">2014-11-05T19:31:48Z</dcterms:modified>
</cp:coreProperties>
</file>